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75" r:id="rId2"/>
    <p:sldMasterId id="2147483800" r:id="rId3"/>
    <p:sldMasterId id="2147483809" r:id="rId4"/>
    <p:sldMasterId id="2147483816" r:id="rId5"/>
    <p:sldMasterId id="2147483817" r:id="rId6"/>
  </p:sldMasterIdLst>
  <p:notesMasterIdLst>
    <p:notesMasterId r:id="rId33"/>
  </p:notesMasterIdLst>
  <p:handoutMasterIdLst>
    <p:handoutMasterId r:id="rId34"/>
  </p:handoutMasterIdLst>
  <p:sldIdLst>
    <p:sldId id="2151" r:id="rId7"/>
    <p:sldId id="531" r:id="rId8"/>
    <p:sldId id="2272" r:id="rId9"/>
    <p:sldId id="2257" r:id="rId10"/>
    <p:sldId id="2268" r:id="rId11"/>
    <p:sldId id="2305" r:id="rId12"/>
    <p:sldId id="2275" r:id="rId13"/>
    <p:sldId id="2271" r:id="rId14"/>
    <p:sldId id="2333" r:id="rId15"/>
    <p:sldId id="2338" r:id="rId16"/>
    <p:sldId id="2339" r:id="rId17"/>
    <p:sldId id="2340" r:id="rId18"/>
    <p:sldId id="2341" r:id="rId19"/>
    <p:sldId id="2342" r:id="rId20"/>
    <p:sldId id="2258" r:id="rId21"/>
    <p:sldId id="2343" r:id="rId22"/>
    <p:sldId id="2344" r:id="rId23"/>
    <p:sldId id="2349" r:id="rId24"/>
    <p:sldId id="2350" r:id="rId25"/>
    <p:sldId id="2351" r:id="rId26"/>
    <p:sldId id="2352" r:id="rId27"/>
    <p:sldId id="2353" r:id="rId28"/>
    <p:sldId id="2250" r:id="rId29"/>
    <p:sldId id="2303" r:id="rId30"/>
    <p:sldId id="2277" r:id="rId31"/>
    <p:sldId id="2304" r:id="rId32"/>
  </p:sldIdLst>
  <p:sldSz cx="9144000" cy="5143500" type="screen16x9"/>
  <p:notesSz cx="9874250" cy="6797675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9072B4C-4291-4E70-ACE8-249C71141C8A}">
          <p14:sldIdLst>
            <p14:sldId id="2151"/>
            <p14:sldId id="531"/>
          </p14:sldIdLst>
        </p14:section>
        <p14:section name="Blinatumomab" id="{2181EE13-09A1-4A6D-81CE-D5E632454449}">
          <p14:sldIdLst>
            <p14:sldId id="2272"/>
            <p14:sldId id="2257"/>
            <p14:sldId id="2268"/>
            <p14:sldId id="2305"/>
            <p14:sldId id="2275"/>
            <p14:sldId id="2271"/>
            <p14:sldId id="2333"/>
            <p14:sldId id="2338"/>
            <p14:sldId id="2339"/>
            <p14:sldId id="2340"/>
            <p14:sldId id="2341"/>
            <p14:sldId id="2342"/>
            <p14:sldId id="2258"/>
            <p14:sldId id="2343"/>
            <p14:sldId id="2344"/>
            <p14:sldId id="2349"/>
            <p14:sldId id="2350"/>
            <p14:sldId id="2351"/>
            <p14:sldId id="2352"/>
            <p14:sldId id="2353"/>
            <p14:sldId id="2250"/>
            <p14:sldId id="2303"/>
            <p14:sldId id="2277"/>
            <p14:sldId id="2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2" userDrawn="1">
          <p15:clr>
            <a:srgbClr val="A4A3A4"/>
          </p15:clr>
        </p15:guide>
        <p15:guide id="2" pos="2940" userDrawn="1">
          <p15:clr>
            <a:srgbClr val="A4A3A4"/>
          </p15:clr>
        </p15:guide>
        <p15:guide id="3" orient="horz" pos="1076" userDrawn="1">
          <p15:clr>
            <a:srgbClr val="A4A3A4"/>
          </p15:clr>
        </p15:guide>
        <p15:guide id="4" orient="horz" pos="962" userDrawn="1">
          <p15:clr>
            <a:srgbClr val="A4A3A4"/>
          </p15:clr>
        </p15:guide>
        <p15:guide id="5" orient="horz" pos="2278" userDrawn="1">
          <p15:clr>
            <a:srgbClr val="A4A3A4"/>
          </p15:clr>
        </p15:guide>
        <p15:guide id="6" orient="horz" pos="2890" userDrawn="1">
          <p15:clr>
            <a:srgbClr val="A4A3A4"/>
          </p15:clr>
        </p15:guide>
        <p15:guide id="8" pos="5480" userDrawn="1">
          <p15:clr>
            <a:srgbClr val="A4A3A4"/>
          </p15:clr>
        </p15:guide>
        <p15:guide id="10" pos="400" userDrawn="1">
          <p15:clr>
            <a:srgbClr val="A4A3A4"/>
          </p15:clr>
        </p15:guide>
        <p15:guide id="11" orient="horz" pos="2618" userDrawn="1">
          <p15:clr>
            <a:srgbClr val="A4A3A4"/>
          </p15:clr>
        </p15:guide>
        <p15:guide id="12" orient="horz" pos="622" userDrawn="1">
          <p15:clr>
            <a:srgbClr val="A4A3A4"/>
          </p15:clr>
        </p15:guide>
        <p15:guide id="13" pos="3039" userDrawn="1">
          <p15:clr>
            <a:srgbClr val="A4A3A4"/>
          </p15:clr>
        </p15:guide>
        <p15:guide id="14" pos="2880" userDrawn="1">
          <p15:clr>
            <a:srgbClr val="A4A3A4"/>
          </p15:clr>
        </p15:guide>
        <p15:guide id="15" pos="340" userDrawn="1">
          <p15:clr>
            <a:srgbClr val="A4A3A4"/>
          </p15:clr>
        </p15:guide>
        <p15:guide id="16" pos="30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1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" initials="M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4" name="Author" initials="A" lastIdx="0" clrIdx="5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08D"/>
    <a:srgbClr val="0063C3"/>
    <a:srgbClr val="7FB1E1"/>
    <a:srgbClr val="F39100"/>
    <a:srgbClr val="E41E2F"/>
    <a:srgbClr val="F7B451"/>
    <a:srgbClr val="E7EAF5"/>
    <a:srgbClr val="CBD3E9"/>
    <a:srgbClr val="379BFF"/>
    <a:srgbClr val="416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9" autoAdjust="0"/>
    <p:restoredTop sz="96357" autoAdjust="0"/>
  </p:normalViewPr>
  <p:slideViewPr>
    <p:cSldViewPr snapToGrid="0">
      <p:cViewPr varScale="1">
        <p:scale>
          <a:sx n="165" d="100"/>
          <a:sy n="165" d="100"/>
        </p:scale>
        <p:origin x="222" y="120"/>
      </p:cViewPr>
      <p:guideLst>
        <p:guide orient="horz" pos="3162"/>
        <p:guide pos="2940"/>
        <p:guide orient="horz" pos="1076"/>
        <p:guide orient="horz" pos="962"/>
        <p:guide orient="horz" pos="2278"/>
        <p:guide orient="horz" pos="2890"/>
        <p:guide pos="5480"/>
        <p:guide pos="400"/>
        <p:guide orient="horz" pos="2618"/>
        <p:guide orient="horz" pos="622"/>
        <p:guide pos="3039"/>
        <p:guide pos="2880"/>
        <p:guide pos="340"/>
        <p:guide pos="3001"/>
      </p:guideLst>
    </p:cSldViewPr>
  </p:slideViewPr>
  <p:outlineViewPr>
    <p:cViewPr>
      <p:scale>
        <a:sx n="33" d="100"/>
        <a:sy n="33" d="100"/>
      </p:scale>
      <p:origin x="0" y="107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924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141"/>
        <p:guide pos="311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gs" Target="tags/tag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41064"/>
          </a:xfrm>
          <a:prstGeom prst="rect">
            <a:avLst/>
          </a:prstGeom>
        </p:spPr>
        <p:txBody>
          <a:bodyPr vert="horz" lIns="92394" tIns="46198" rIns="92394" bIns="461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3124" y="0"/>
            <a:ext cx="4278842" cy="341064"/>
          </a:xfrm>
          <a:prstGeom prst="rect">
            <a:avLst/>
          </a:prstGeom>
        </p:spPr>
        <p:txBody>
          <a:bodyPr vert="horz" lIns="92394" tIns="46198" rIns="92394" bIns="46198" rtlCol="0"/>
          <a:lstStyle>
            <a:lvl1pPr algn="r">
              <a:defRPr sz="1200"/>
            </a:lvl1pPr>
          </a:lstStyle>
          <a:p>
            <a:fld id="{B081616E-4838-48DA-8C2A-E0CE91811A72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278842" cy="341063"/>
          </a:xfrm>
          <a:prstGeom prst="rect">
            <a:avLst/>
          </a:prstGeom>
        </p:spPr>
        <p:txBody>
          <a:bodyPr vert="horz" lIns="92394" tIns="46198" rIns="92394" bIns="461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3124" y="6456613"/>
            <a:ext cx="4278842" cy="341063"/>
          </a:xfrm>
          <a:prstGeom prst="rect">
            <a:avLst/>
          </a:prstGeom>
        </p:spPr>
        <p:txBody>
          <a:bodyPr vert="horz" lIns="92394" tIns="46198" rIns="92394" bIns="46198" rtlCol="0" anchor="b"/>
          <a:lstStyle>
            <a:lvl1pPr algn="r">
              <a:defRPr sz="1200"/>
            </a:lvl1pPr>
          </a:lstStyle>
          <a:p>
            <a:fld id="{E9A418F3-3923-471A-9111-48742302B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0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70075" y="1654175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94" tIns="46198" rIns="92394" bIns="46198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4514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70075" y="1654175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8100" y="3271074"/>
            <a:ext cx="7898051" cy="2676892"/>
          </a:xfrm>
          <a:prstGeom prst="rect">
            <a:avLst/>
          </a:prstGeom>
        </p:spPr>
        <p:txBody>
          <a:bodyPr lIns="90672" tIns="45336" rIns="90672" bIns="45336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67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0182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8893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83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5762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683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3560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9473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608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639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5396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B74507-65D2-479A-A35E-CFF865AD5E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1246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2361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92406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84894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66369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39691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22475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013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70075" y="1654175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8100" y="3271074"/>
            <a:ext cx="7898051" cy="2676892"/>
          </a:xfrm>
          <a:prstGeom prst="rect">
            <a:avLst/>
          </a:prstGeom>
        </p:spPr>
        <p:txBody>
          <a:bodyPr lIns="90672" tIns="45336" rIns="90672" bIns="45336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5827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683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2648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779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9473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6332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054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-793" y="971551"/>
            <a:ext cx="9144000" cy="1585425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63539" y="2686050"/>
            <a:ext cx="8416925" cy="1471809"/>
          </a:xfrm>
        </p:spPr>
        <p:txBody>
          <a:bodyPr/>
          <a:lstStyle>
            <a:lvl1pPr marL="0" indent="0">
              <a:buNone/>
              <a:defRPr sz="2100" i="1"/>
            </a:lvl1pPr>
            <a:lvl2pPr marL="342891" indent="0">
              <a:buNone/>
              <a:defRPr/>
            </a:lvl2pPr>
            <a:lvl3pPr marL="685783" indent="0">
              <a:buNone/>
              <a:defRPr/>
            </a:lvl3pPr>
            <a:lvl4pPr marL="1028674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C6551933-9090-61F8-9597-F523728059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365" y="80757"/>
            <a:ext cx="2628501" cy="70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24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3908121"/>
            <a:ext cx="9144000" cy="651181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63539" y="1280160"/>
            <a:ext cx="8416925" cy="2424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1728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3908121"/>
            <a:ext cx="9144000" cy="651181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363539" y="1554481"/>
            <a:ext cx="8416925" cy="2203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63540" y="1146177"/>
            <a:ext cx="8234361" cy="352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64" indent="0">
              <a:buNone/>
              <a:defRPr sz="2400">
                <a:solidFill>
                  <a:schemeClr val="accent1"/>
                </a:solidFill>
                <a:latin typeface="+mj-lt"/>
              </a:defRPr>
            </a:lvl2pPr>
            <a:lvl3pPr marL="457178" indent="0">
              <a:buNone/>
              <a:defRPr sz="2400">
                <a:solidFill>
                  <a:schemeClr val="accent1"/>
                </a:solidFill>
                <a:latin typeface="+mj-lt"/>
              </a:defRPr>
            </a:lvl3pPr>
            <a:lvl4pPr marL="688940" indent="0">
              <a:buNone/>
              <a:defRPr sz="2400">
                <a:solidFill>
                  <a:schemeClr val="accent1"/>
                </a:solidFill>
                <a:latin typeface="+mj-lt"/>
              </a:defRPr>
            </a:lvl4pPr>
            <a:lvl5pPr marL="914354" indent="0">
              <a:buNone/>
              <a:defRPr sz="2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1476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613565" y="1007708"/>
            <a:ext cx="2244436" cy="355266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2833070"/>
            <a:ext cx="2265219" cy="172730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007707"/>
            <a:ext cx="4572000" cy="17844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91543" y="2833069"/>
            <a:ext cx="2244436" cy="172623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889722" y="1007707"/>
            <a:ext cx="2244436" cy="17844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2306781" y="2833069"/>
            <a:ext cx="2265219" cy="172623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3092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1007707"/>
            <a:ext cx="9144000" cy="3551594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3645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w/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739035" y="1173690"/>
            <a:ext cx="2763981" cy="256125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655128" y="1173690"/>
            <a:ext cx="2763981" cy="256125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739035" y="3734943"/>
            <a:ext cx="2763693" cy="671804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55416" y="3734943"/>
            <a:ext cx="2763693" cy="671804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0937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238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ubtitle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-793" y="1314450"/>
            <a:ext cx="9144000" cy="1242525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l"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363539" y="2686050"/>
            <a:ext cx="8416925" cy="1471809"/>
          </a:xfrm>
        </p:spPr>
        <p:txBody>
          <a:bodyPr/>
          <a:lstStyle>
            <a:lvl1pPr marL="0" indent="0">
              <a:buNone/>
              <a:defRPr i="1"/>
            </a:lvl1pPr>
            <a:lvl2pPr marL="342891" indent="0">
              <a:buNone/>
              <a:defRPr/>
            </a:lvl2pPr>
            <a:lvl3pPr marL="685783" indent="0">
              <a:buNone/>
              <a:defRPr/>
            </a:lvl3pPr>
            <a:lvl4pPr marL="1028674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7715250" y="4514850"/>
            <a:ext cx="1200151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1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650" y="4457701"/>
            <a:ext cx="1428751" cy="46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32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9" y="493898"/>
            <a:ext cx="8416925" cy="438710"/>
          </a:xfrm>
        </p:spPr>
        <p:txBody>
          <a:bodyPr/>
          <a:lstStyle>
            <a:lvl1pPr>
              <a:defRPr sz="2251" baseline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4636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EA924-9B02-41C5-9B62-FFDAFCBB5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E1EC9B-376B-41FD-B6B0-053A19A28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6"/>
            <a:ext cx="6858000" cy="1241425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97727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1681162"/>
            <a:ext cx="8388424" cy="128230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161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396000" y="1681162"/>
            <a:ext cx="8116888" cy="1282304"/>
          </a:xfrm>
        </p:spPr>
        <p:txBody>
          <a:bodyPr anchor="ctr"/>
          <a:lstStyle>
            <a:lvl1pPr>
              <a:spcBef>
                <a:spcPct val="20000"/>
              </a:spcBef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161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396000" y="3427812"/>
            <a:ext cx="8116888" cy="790575"/>
          </a:xfrm>
          <a:ln/>
        </p:spPr>
        <p:txBody>
          <a:bodyPr/>
          <a:lstStyle>
            <a:lvl1pPr marL="0" indent="0">
              <a:lnSpc>
                <a:spcPct val="115000"/>
              </a:lnSpc>
              <a:spcBef>
                <a:spcPct val="35000"/>
              </a:spcBef>
              <a:buFontTx/>
              <a:buNone/>
              <a:defRPr sz="1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>
            <a:spLocks/>
          </p:cNvSpPr>
          <p:nvPr userDrawn="1"/>
        </p:nvSpPr>
        <p:spPr bwMode="auto">
          <a:xfrm>
            <a:off x="8495928" y="1681163"/>
            <a:ext cx="648072" cy="1282303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7958" y="483518"/>
            <a:ext cx="2724929" cy="57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61521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00050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000500"/>
          </a:xfrm>
          <a:noFill/>
        </p:spPr>
        <p:txBody>
          <a:bodyPr l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4460430"/>
            <a:ext cx="7449344" cy="294856"/>
          </a:xfrm>
        </p:spPr>
        <p:txBody>
          <a:bodyPr t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4102228"/>
            <a:ext cx="7449344" cy="346274"/>
          </a:xfrm>
        </p:spPr>
        <p:txBody>
          <a:bodyPr rIns="0" anchor="ctr"/>
          <a:lstStyle>
            <a:lvl1pPr marL="0" indent="0" algn="l">
              <a:buNone/>
              <a:defRPr sz="2400" b="1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1" y="1743075"/>
            <a:ext cx="7441435" cy="51435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>
              <a:defRPr sz="3600" b="1" spc="0" baseline="0">
                <a:solidFill>
                  <a:schemeClr val="bg1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 userDrawn="1"/>
        </p:nvSpPr>
        <p:spPr bwMode="gray">
          <a:xfrm>
            <a:off x="8815621" y="4804911"/>
            <a:ext cx="358695" cy="2738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582016">
              <a:defRPr/>
            </a:pPr>
            <a:fld id="{5909AF01-7EFE-4A29-B021-8BA707099C41}" type="slidenum">
              <a:rPr lang="en-US" sz="600">
                <a:solidFill>
                  <a:srgbClr val="716F73"/>
                </a:solidFill>
                <a:latin typeface="Arial"/>
              </a:rPr>
              <a:pPr defTabSz="582016">
                <a:defRPr/>
              </a:pPr>
              <a:t>‹#›</a:t>
            </a:fld>
            <a:endParaRPr lang="en-US" sz="600">
              <a:solidFill>
                <a:srgbClr val="716F73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1" y="4514400"/>
            <a:ext cx="1556733" cy="50563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35440D5-1CE1-19B9-9480-CC090E765E95}"/>
              </a:ext>
            </a:extLst>
          </p:cNvPr>
          <p:cNvSpPr txBox="1"/>
          <p:nvPr userDrawn="1"/>
        </p:nvSpPr>
        <p:spPr>
          <a:xfrm>
            <a:off x="4653419" y="4928056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© 2023 Amgen. All rights reserved.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2973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1" y="1546844"/>
            <a:ext cx="6924444" cy="15448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008363" y="1546844"/>
            <a:ext cx="1224136" cy="15448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161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07504" y="1546843"/>
            <a:ext cx="6696744" cy="1544801"/>
          </a:xfr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161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06827" y="3427812"/>
            <a:ext cx="8116888" cy="790575"/>
          </a:xfrm>
          <a:ln/>
        </p:spPr>
        <p:txBody>
          <a:bodyPr/>
          <a:lstStyle>
            <a:lvl1pPr marL="0" indent="0">
              <a:lnSpc>
                <a:spcPct val="115000"/>
              </a:lnSpc>
              <a:spcBef>
                <a:spcPct val="35000"/>
              </a:spcBef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8316416" y="1546845"/>
            <a:ext cx="827584" cy="1544801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867038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999" y="361951"/>
            <a:ext cx="8424151" cy="470299"/>
          </a:xfrm>
        </p:spPr>
        <p:txBody>
          <a:bodyPr lIns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99" y="1058863"/>
            <a:ext cx="8424151" cy="3398837"/>
          </a:xfrm>
        </p:spPr>
        <p:txBody>
          <a:bodyPr/>
          <a:lstStyle>
            <a:lvl1pPr>
              <a:defRPr sz="1600"/>
            </a:lvl1pPr>
            <a:lvl2pPr marL="628635" indent="-285744">
              <a:buFont typeface="Arial" panose="020B0604020202020204" pitchFamily="34" charset="0"/>
              <a:buChar char="•"/>
              <a:defRPr sz="1600"/>
            </a:lvl2pPr>
            <a:lvl3pPr marL="971526" indent="-285744">
              <a:buFont typeface="Arial" panose="020B0604020202020204" pitchFamily="34" charset="0"/>
              <a:buChar char="-"/>
              <a:defRPr sz="1600"/>
            </a:lvl3pPr>
            <a:lvl4pPr>
              <a:defRPr sz="1600"/>
            </a:lvl4pPr>
            <a:lvl5pPr marL="1543012" indent="-171446"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3983515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6989139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24724464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gradFill>
          <a:gsLst>
            <a:gs pos="0">
              <a:schemeClr val="accent2"/>
            </a:gs>
            <a:gs pos="10000">
              <a:schemeClr val="accent2">
                <a:lumMod val="60000"/>
                <a:lumOff val="40000"/>
              </a:schemeClr>
            </a:gs>
            <a:gs pos="49000">
              <a:schemeClr val="bg2"/>
            </a:gs>
            <a:gs pos="100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0" y="2409223"/>
            <a:ext cx="9144000" cy="33855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9000">
                <a:schemeClr val="accent2">
                  <a:lumMod val="60000"/>
                  <a:lumOff val="40000"/>
                </a:schemeClr>
              </a:gs>
              <a:gs pos="88000">
                <a:schemeClr val="bg2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defRPr/>
            </a:pPr>
            <a:endParaRPr lang="de-CH" sz="1600" b="1">
              <a:solidFill>
                <a:srgbClr val="161F46"/>
              </a:solidFill>
              <a:ea typeface="MS PGothic" pitchFamily="34" charset="-128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597819"/>
            <a:ext cx="7772400" cy="1102519"/>
          </a:xfrm>
        </p:spPr>
        <p:txBody>
          <a:bodyPr anchor="ctr"/>
          <a:lstStyle>
            <a:lvl1pPr>
              <a:spcBef>
                <a:spcPct val="20000"/>
              </a:spcBef>
              <a:defRPr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2914650"/>
            <a:ext cx="6400800" cy="1314450"/>
          </a:xfrm>
        </p:spPr>
        <p:txBody>
          <a:bodyPr/>
          <a:lstStyle>
            <a:lvl1pPr marL="0" indent="0" algn="r">
              <a:spcBef>
                <a:spcPct val="20000"/>
              </a:spcBef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0631554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7259890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 bwMode="invGray">
      <p:bgPr>
        <a:gradFill>
          <a:gsLst>
            <a:gs pos="0">
              <a:schemeClr val="accent2"/>
            </a:gs>
            <a:gs pos="10000">
              <a:schemeClr val="accent2">
                <a:lumMod val="60000"/>
                <a:lumOff val="40000"/>
              </a:schemeClr>
            </a:gs>
            <a:gs pos="49000">
              <a:schemeClr val="bg2"/>
            </a:gs>
            <a:gs pos="100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white">
          <a:xfrm>
            <a:off x="0" y="2409223"/>
            <a:ext cx="9144000" cy="33855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9000">
                <a:schemeClr val="accent2">
                  <a:lumMod val="60000"/>
                  <a:lumOff val="40000"/>
                </a:schemeClr>
              </a:gs>
              <a:gs pos="88000">
                <a:schemeClr val="bg2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defRPr/>
            </a:pPr>
            <a:endParaRPr lang="de-CH" sz="1600" b="1">
              <a:solidFill>
                <a:srgbClr val="161F46"/>
              </a:solidFill>
              <a:ea typeface="MS PGothic" pitchFamily="34" charset="-128"/>
            </a:endParaRPr>
          </a:p>
        </p:txBody>
      </p:sp>
      <p:sp>
        <p:nvSpPr>
          <p:cNvPr id="19" name="Text Placeholder 18"/>
          <p:cNvSpPr>
            <a:spLocks noGrp="1" noChangeAspect="1"/>
          </p:cNvSpPr>
          <p:nvPr>
            <p:ph type="body" sz="quarter" idx="10"/>
          </p:nvPr>
        </p:nvSpPr>
        <p:spPr>
          <a:xfrm>
            <a:off x="369888" y="338138"/>
            <a:ext cx="3081799" cy="648000"/>
          </a:xfrm>
          <a:prstGeom prst="round2DiagRect">
            <a:avLst/>
          </a:prstGeom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/>
          <p:cNvSpPr>
            <a:spLocks noGrp="1" noChangeAspect="1"/>
          </p:cNvSpPr>
          <p:nvPr>
            <p:ph type="body" sz="quarter" idx="11"/>
          </p:nvPr>
        </p:nvSpPr>
        <p:spPr>
          <a:xfrm>
            <a:off x="980282" y="1182514"/>
            <a:ext cx="3081799" cy="648000"/>
          </a:xfrm>
          <a:prstGeom prst="round2DiagRect">
            <a:avLst/>
          </a:prstGeom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8"/>
          <p:cNvSpPr>
            <a:spLocks noGrp="1" noChangeAspect="1"/>
          </p:cNvSpPr>
          <p:nvPr>
            <p:ph type="body" sz="quarter" idx="12"/>
          </p:nvPr>
        </p:nvSpPr>
        <p:spPr>
          <a:xfrm>
            <a:off x="2118247" y="2019393"/>
            <a:ext cx="3081799" cy="648000"/>
          </a:xfrm>
          <a:prstGeom prst="round2DiagRect">
            <a:avLst/>
          </a:prstGeom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8"/>
          <p:cNvSpPr>
            <a:spLocks noGrp="1" noChangeAspect="1"/>
          </p:cNvSpPr>
          <p:nvPr>
            <p:ph type="body" sz="quarter" idx="13"/>
          </p:nvPr>
        </p:nvSpPr>
        <p:spPr>
          <a:xfrm>
            <a:off x="5517258" y="3699941"/>
            <a:ext cx="3081799" cy="648000"/>
          </a:xfrm>
          <a:prstGeom prst="round2DiagRect">
            <a:avLst/>
          </a:prstGeom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8"/>
          <p:cNvSpPr>
            <a:spLocks noGrp="1" noChangeAspect="1"/>
          </p:cNvSpPr>
          <p:nvPr>
            <p:ph type="body" sz="quarter" idx="14"/>
          </p:nvPr>
        </p:nvSpPr>
        <p:spPr>
          <a:xfrm>
            <a:off x="3680347" y="2848068"/>
            <a:ext cx="3081799" cy="648000"/>
          </a:xfrm>
          <a:prstGeom prst="round2DiagRect">
            <a:avLst/>
          </a:prstGeom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389627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797" y="0"/>
            <a:ext cx="8231187" cy="7584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66633067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4973508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+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77685"/>
            <a:ext cx="4038600" cy="2778956"/>
          </a:xfrm>
          <a:ln>
            <a:noFill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7685"/>
            <a:ext cx="4038600" cy="27789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67544" y="951571"/>
            <a:ext cx="8208912" cy="810090"/>
          </a:xfrm>
          <a:ln>
            <a:noFill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3187084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8507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5613" y="17362"/>
            <a:ext cx="8231187" cy="7584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8365534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8313" y="1221581"/>
            <a:ext cx="8280400" cy="3509963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541971430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31187" cy="7584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87253461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31187" cy="7584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75001285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31187" cy="7584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89447605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56085"/>
            <a:ext cx="8229600" cy="1804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5372"/>
            <a:ext cx="8229600" cy="1804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5613" y="17362"/>
            <a:ext cx="8231187" cy="7584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73017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>
              <a:defRPr/>
            </a:lvl1pPr>
            <a:lvl2pPr>
              <a:defRPr i="0"/>
            </a:lvl2pPr>
            <a:lvl3pPr>
              <a:defRPr i="1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0" y="4743450"/>
            <a:ext cx="4572000" cy="400050"/>
          </a:xfrm>
        </p:spPr>
        <p:txBody>
          <a:bodyPr anchor="b"/>
          <a:lstStyle>
            <a:lvl1pPr algn="r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2160304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3571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Clr>
                <a:srgbClr val="5F5F5F"/>
              </a:buClr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fld id="{C733627D-E9DA-4885-AF97-33CB7238A4B1}" type="slidenum">
              <a:rPr lang="en-GB" sz="1600" b="1">
                <a:ea typeface="MS PGothic" pitchFamily="34" charset="-128"/>
              </a:rPr>
              <a:pPr algn="ctr" fontAlgn="base">
                <a:spcAft>
                  <a:spcPct val="0"/>
                </a:spcAft>
                <a:defRPr/>
              </a:pPr>
              <a:t>‹#›</a:t>
            </a:fld>
            <a:endParaRPr lang="en-GB" sz="1600" b="1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76942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799699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>
              <a:defRPr/>
            </a:lvl1pPr>
            <a:lvl2pPr>
              <a:defRPr i="0"/>
            </a:lvl2pPr>
            <a:lvl3pPr>
              <a:defRPr i="1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0" y="4743450"/>
            <a:ext cx="4572000" cy="400050"/>
          </a:xfrm>
        </p:spPr>
        <p:txBody>
          <a:bodyPr anchor="b"/>
          <a:lstStyle>
            <a:lvl1pPr algn="r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91888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white">
          <a:xfrm>
            <a:off x="272779" y="914400"/>
            <a:ext cx="8858251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264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79273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675513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0195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3688" y="3944541"/>
            <a:ext cx="36322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 userDrawn="1"/>
        </p:nvSpPr>
        <p:spPr>
          <a:xfrm>
            <a:off x="1036638" y="665560"/>
            <a:ext cx="7859712" cy="1102519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  <a:defRPr/>
            </a:pPr>
            <a:endParaRPr lang="en-US" sz="3600" b="1" i="1">
              <a:solidFill>
                <a:srgbClr val="007CC3"/>
              </a:solidFill>
              <a:cs typeface="Arial"/>
            </a:endParaRPr>
          </a:p>
        </p:txBody>
      </p:sp>
      <p:sp>
        <p:nvSpPr>
          <p:cNvPr id="5" name="TextBox 3"/>
          <p:cNvSpPr txBox="1"/>
          <p:nvPr userDrawn="1"/>
        </p:nvSpPr>
        <p:spPr>
          <a:xfrm>
            <a:off x="4967288" y="1660922"/>
            <a:ext cx="4176712" cy="30777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sz="1400" b="1" i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9512" y="195486"/>
            <a:ext cx="8785101" cy="1512169"/>
          </a:xfrm>
        </p:spPr>
        <p:txBody>
          <a:bodyPr anchor="b"/>
          <a:lstStyle>
            <a:lvl1pPr marL="0" indent="0" algn="r"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171950"/>
            <a:ext cx="1080407" cy="10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1369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8" y="424860"/>
            <a:ext cx="8416783" cy="507831"/>
          </a:xfrm>
        </p:spPr>
        <p:txBody>
          <a:bodyPr wrap="square" anchor="b">
            <a:spAutoFit/>
          </a:bodyPr>
          <a:lstStyle>
            <a:lvl1pPr>
              <a:defRPr cap="none" spc="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9059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63539" y="1554482"/>
            <a:ext cx="8416925" cy="292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9" y="424778"/>
            <a:ext cx="8416925" cy="507831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3539" y="1146177"/>
            <a:ext cx="8416924" cy="352425"/>
          </a:xfrm>
        </p:spPr>
        <p:txBody>
          <a:bodyPr/>
          <a:lstStyle>
            <a:lvl1pPr marL="0" indent="0">
              <a:buNone/>
              <a:defRPr sz="2251">
                <a:solidFill>
                  <a:schemeClr val="accent1"/>
                </a:solidFill>
                <a:latin typeface="+mj-lt"/>
              </a:defRPr>
            </a:lvl1pPr>
            <a:lvl2pPr marL="231764" indent="0">
              <a:buNone/>
              <a:defRPr sz="2200">
                <a:solidFill>
                  <a:schemeClr val="accent1"/>
                </a:solidFill>
                <a:latin typeface="+mj-lt"/>
              </a:defRPr>
            </a:lvl2pPr>
            <a:lvl3pPr marL="457178" indent="0">
              <a:buNone/>
              <a:defRPr sz="2200">
                <a:solidFill>
                  <a:schemeClr val="accent1"/>
                </a:solidFill>
                <a:latin typeface="+mj-lt"/>
              </a:defRPr>
            </a:lvl3pPr>
            <a:lvl4pPr marL="688940" indent="0">
              <a:buNone/>
              <a:defRPr sz="2200">
                <a:solidFill>
                  <a:schemeClr val="accent1"/>
                </a:solidFill>
                <a:latin typeface="+mj-lt"/>
              </a:defRPr>
            </a:lvl4pPr>
            <a:lvl5pPr marL="914354" indent="0">
              <a:buNone/>
              <a:defRPr sz="2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402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ane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121045" y="1007706"/>
            <a:ext cx="2909455" cy="355159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66254" y="1007706"/>
            <a:ext cx="3075709" cy="355159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2" y="1007706"/>
            <a:ext cx="3075709" cy="355159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9" y="440247"/>
            <a:ext cx="8416925" cy="492443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spAutoFit/>
          </a:bodyPr>
          <a:lstStyle>
            <a:lvl1pPr algn="l">
              <a:lnSpc>
                <a:spcPct val="100000"/>
              </a:lnSpc>
              <a:defRPr lang="en-US" sz="2600" b="1" kern="1200" spc="0" baseline="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422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akeaway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2" y="1007707"/>
            <a:ext cx="6026727" cy="355159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69993" y="1008065"/>
            <a:ext cx="3074009" cy="3551237"/>
          </a:xfrm>
          <a:solidFill>
            <a:schemeClr val="accent1"/>
          </a:solidFill>
        </p:spPr>
        <p:txBody>
          <a:bodyPr lIns="182880" rIns="274320" anchor="ctr"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9" y="440247"/>
            <a:ext cx="8416925" cy="492443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spAutoFit/>
          </a:bodyPr>
          <a:lstStyle>
            <a:lvl1pPr algn="l">
              <a:defRPr sz="2600" b="1" spc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211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keaway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53327" y="1005841"/>
            <a:ext cx="3099816" cy="3553460"/>
          </a:xfrm>
          <a:solidFill>
            <a:schemeClr val="accent1"/>
          </a:solidFill>
        </p:spPr>
        <p:txBody>
          <a:bodyPr lIns="182880" tIns="91440" rIns="274320" bIns="91440" anchor="ctr" anchorCtr="0"/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63539" y="1280160"/>
            <a:ext cx="5689600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361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63538" y="1280162"/>
            <a:ext cx="8416783" cy="3114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63539" y="424778"/>
            <a:ext cx="8416925" cy="5078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363537" y="983176"/>
            <a:ext cx="8082291" cy="455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1" rIns="68580" bIns="3429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8477839" y="983176"/>
            <a:ext cx="352563" cy="45524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1" rIns="68580" bIns="3429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8866098" y="983176"/>
            <a:ext cx="199231" cy="45524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1" rIns="68580" bIns="3429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11E6733-1232-50A2-0BAD-8121ED82E8F0}"/>
              </a:ext>
            </a:extLst>
          </p:cNvPr>
          <p:cNvSpPr txBox="1"/>
          <p:nvPr userDrawn="1"/>
        </p:nvSpPr>
        <p:spPr>
          <a:xfrm>
            <a:off x="4653419" y="4928056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© 2023 Amgen. All rights reserved.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098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hf sldNum="0" hdr="0" ftr="0" dt="0"/>
  <p:txStyles>
    <p:titleStyle>
      <a:lvl1pPr algn="l" defTabSz="285693" rtl="0" eaLnBrk="1" latinLnBrk="0" hangingPunct="1">
        <a:lnSpc>
          <a:spcPct val="100000"/>
        </a:lnSpc>
        <a:spcBef>
          <a:spcPct val="0"/>
        </a:spcBef>
        <a:buNone/>
        <a:defRPr sz="2700" b="1" kern="1200" cap="none" spc="0" baseline="0">
          <a:solidFill>
            <a:schemeClr val="accent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31764" indent="-231764" algn="l" defTabSz="285693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2200" b="0" kern="1200" spc="0" baseline="0">
          <a:solidFill>
            <a:schemeClr val="tx1"/>
          </a:solidFill>
          <a:latin typeface="+mj-lt"/>
          <a:ea typeface="+mn-ea"/>
          <a:cs typeface="+mn-cs"/>
        </a:defRPr>
      </a:lvl1pPr>
      <a:lvl2pPr marL="457178" indent="-225413" algn="l" defTabSz="2856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–"/>
        <a:defRPr sz="2000" b="0" kern="1200" spc="0" baseline="0">
          <a:solidFill>
            <a:schemeClr val="tx1"/>
          </a:solidFill>
          <a:latin typeface="+mj-lt"/>
          <a:ea typeface="+mn-ea"/>
          <a:cs typeface="+mn-cs"/>
        </a:defRPr>
      </a:lvl2pPr>
      <a:lvl3pPr marL="688940" indent="-231764" algn="l" defTabSz="2856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1800" b="0" kern="1200" spc="0" baseline="0">
          <a:solidFill>
            <a:schemeClr val="tx1"/>
          </a:solidFill>
          <a:latin typeface="+mj-lt"/>
          <a:ea typeface="+mn-ea"/>
          <a:cs typeface="+mn-cs"/>
        </a:defRPr>
      </a:lvl3pPr>
      <a:lvl4pPr marL="914354" indent="-225413" algn="l" defTabSz="285693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–"/>
        <a:defRPr sz="1600" b="0" kern="1200" baseline="0">
          <a:solidFill>
            <a:schemeClr val="tx1"/>
          </a:solidFill>
          <a:latin typeface="+mj-lt"/>
          <a:ea typeface="+mn-ea"/>
          <a:cs typeface="+mn-cs"/>
        </a:defRPr>
      </a:lvl4pPr>
      <a:lvl5pPr marL="1084209" indent="-169854" algn="l" defTabSz="285693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400" b="0" kern="1200" baseline="0">
          <a:solidFill>
            <a:schemeClr val="tx1"/>
          </a:solidFill>
          <a:latin typeface="+mj-lt"/>
          <a:ea typeface="+mn-ea"/>
          <a:cs typeface="+mn-cs"/>
        </a:defRPr>
      </a:lvl5pPr>
      <a:lvl6pPr marL="714233" indent="0" algn="l" defTabSz="285693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None/>
        <a:defRPr sz="563" kern="1200">
          <a:solidFill>
            <a:schemeClr val="tx1"/>
          </a:solidFill>
          <a:latin typeface="+mn-lt"/>
          <a:ea typeface="+mn-ea"/>
          <a:cs typeface="+mn-cs"/>
        </a:defRPr>
      </a:lvl6pPr>
      <a:lvl7pPr marL="928502" indent="-71424" algn="l" defTabSz="285693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7pPr>
      <a:lvl8pPr marL="1071349" indent="-71424" algn="l" defTabSz="285693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8pPr>
      <a:lvl9pPr marL="1214196" indent="-71424" algn="l" defTabSz="285693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1pPr>
      <a:lvl2pPr marL="142847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2pPr>
      <a:lvl3pPr marL="285693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3pPr>
      <a:lvl4pPr marL="428540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4pPr>
      <a:lvl5pPr marL="571387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5pPr>
      <a:lvl6pPr marL="714233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6pPr>
      <a:lvl7pPr marL="857080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7pPr>
      <a:lvl8pPr marL="999926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8pPr>
      <a:lvl9pPr marL="1142773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16F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  <a:endParaRPr lang="de-DE" altLang="de-DE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  <a:endParaRPr lang="de-DE" altLang="de-DE"/>
          </a:p>
        </p:txBody>
      </p:sp>
      <p:pic>
        <p:nvPicPr>
          <p:cNvPr id="3076" name="Picture 6" descr="Amgen_2_White_PC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9" y="4622007"/>
            <a:ext cx="1717675" cy="31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 flipV="1">
            <a:off x="395290" y="842964"/>
            <a:ext cx="8497887" cy="54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79389" y="897732"/>
            <a:ext cx="215900" cy="4050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79389" y="86916"/>
            <a:ext cx="215900" cy="757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4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99" name="Rectangle 23"/>
          <p:cNvSpPr>
            <a:spLocks noGrp="1" noChangeArrowheads="1"/>
          </p:cNvSpPr>
          <p:nvPr>
            <p:ph type="title"/>
          </p:nvPr>
        </p:nvSpPr>
        <p:spPr bwMode="gray">
          <a:xfrm>
            <a:off x="395999" y="372055"/>
            <a:ext cx="8433180" cy="4601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0600" name="Rectangle 24"/>
          <p:cNvSpPr>
            <a:spLocks noGrp="1" noChangeArrowheads="1"/>
          </p:cNvSpPr>
          <p:nvPr>
            <p:ph type="body" idx="1"/>
          </p:nvPr>
        </p:nvSpPr>
        <p:spPr bwMode="gray">
          <a:xfrm>
            <a:off x="396000" y="1058862"/>
            <a:ext cx="8433179" cy="3457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383117" y="841066"/>
            <a:ext cx="7933299" cy="6069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8359097" y="841066"/>
            <a:ext cx="470083" cy="60698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876775" y="841066"/>
            <a:ext cx="265640" cy="60698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D88434A-9EB2-A342-1902-166472EE449F}"/>
              </a:ext>
            </a:extLst>
          </p:cNvPr>
          <p:cNvSpPr txBox="1"/>
          <p:nvPr userDrawn="1"/>
        </p:nvSpPr>
        <p:spPr>
          <a:xfrm>
            <a:off x="4653419" y="4928056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© 2023 Amgen. All rights reserved.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19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5" r:id="rId5"/>
  </p:sldLayoutIdLst>
  <p:transition>
    <p:wipe dir="r"/>
  </p:transition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34289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68578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02867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37745" indent="-237745" algn="l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84639" indent="-237745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133">
          <a:solidFill>
            <a:schemeClr val="tx1"/>
          </a:solidFill>
          <a:latin typeface="+mn-lt"/>
        </a:defRPr>
      </a:lvl2pPr>
      <a:lvl3pPr marL="779531" indent="-237745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-"/>
        <a:defRPr sz="2133">
          <a:solidFill>
            <a:schemeClr val="accent1"/>
          </a:solidFill>
          <a:latin typeface="+mn-lt"/>
        </a:defRPr>
      </a:lvl3pPr>
      <a:lvl4pPr marL="1314418" indent="-285744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133">
          <a:solidFill>
            <a:schemeClr val="tx1"/>
          </a:solidFill>
          <a:latin typeface="+mn-lt"/>
        </a:defRPr>
      </a:lvl4pPr>
      <a:lvl5pPr marL="1543012" indent="-171446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133">
          <a:solidFill>
            <a:schemeClr val="tx1"/>
          </a:solidFill>
          <a:latin typeface="+mn-lt"/>
        </a:defRPr>
      </a:lvl5pPr>
      <a:lvl6pPr marL="1885904" indent="-171446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</a:defRPr>
      </a:lvl6pPr>
      <a:lvl7pPr marL="2228795" indent="-171446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</a:defRPr>
      </a:lvl7pPr>
      <a:lvl8pPr marL="2571686" indent="-171446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</a:defRPr>
      </a:lvl8pPr>
      <a:lvl9pPr marL="2914578" indent="-171446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7" userDrawn="1">
          <p15:clr>
            <a:srgbClr val="F26B43"/>
          </p15:clr>
        </p15:guide>
        <p15:guide id="2" pos="241" userDrawn="1">
          <p15:clr>
            <a:srgbClr val="F26B43"/>
          </p15:clr>
        </p15:guide>
        <p15:guide id="3" orient="horz" pos="214" userDrawn="1">
          <p15:clr>
            <a:srgbClr val="F26B43"/>
          </p15:clr>
        </p15:guide>
        <p15:guide id="4" orient="horz" pos="3178" userDrawn="1">
          <p15:clr>
            <a:srgbClr val="F26B43"/>
          </p15:clr>
        </p15:guide>
        <p15:guide id="5" pos="555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16F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  <a:endParaRPr lang="de-DE" altLang="de-DE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  <a:endParaRPr lang="de-DE" altLang="de-DE"/>
          </a:p>
        </p:txBody>
      </p:sp>
      <p:sp>
        <p:nvSpPr>
          <p:cNvPr id="8" name="Rectangle 7"/>
          <p:cNvSpPr/>
          <p:nvPr userDrawn="1"/>
        </p:nvSpPr>
        <p:spPr>
          <a:xfrm flipV="1">
            <a:off x="341389" y="842616"/>
            <a:ext cx="8551787" cy="55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35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79388" y="897733"/>
            <a:ext cx="162000" cy="4050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35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79388" y="86916"/>
            <a:ext cx="162000" cy="757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350">
              <a:solidFill>
                <a:srgbClr val="FFFFFF"/>
              </a:solidFill>
            </a:endParaRPr>
          </a:p>
        </p:txBody>
      </p:sp>
      <p:pic>
        <p:nvPicPr>
          <p:cNvPr id="11" name="Picture 6" descr="Amgen_2_White_P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920" y="4622007"/>
            <a:ext cx="1288256" cy="31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93206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 userDrawn="1"/>
        </p:nvSpPr>
        <p:spPr bwMode="white">
          <a:xfrm>
            <a:off x="-36512" y="2405982"/>
            <a:ext cx="9180512" cy="33855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9000">
                <a:schemeClr val="accent2">
                  <a:lumMod val="60000"/>
                  <a:lumOff val="40000"/>
                </a:schemeClr>
              </a:gs>
              <a:gs pos="88000">
                <a:schemeClr val="bg2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defRPr/>
            </a:pPr>
            <a:endParaRPr lang="de-CH" sz="1600" b="1">
              <a:solidFill>
                <a:srgbClr val="161F46"/>
              </a:solidFill>
              <a:ea typeface="MS PGothic" pitchFamily="34" charset="-128"/>
            </a:endParaRP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3468"/>
            <a:ext cx="8231187" cy="75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150144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  <a:endParaRPr lang="de-CH" altLang="de-DE"/>
          </a:p>
        </p:txBody>
      </p:sp>
      <p:sp>
        <p:nvSpPr>
          <p:cNvPr id="7" name="Round Diagonal Corner Rectangle 6"/>
          <p:cNvSpPr/>
          <p:nvPr/>
        </p:nvSpPr>
        <p:spPr bwMode="auto">
          <a:xfrm>
            <a:off x="108504" y="817008"/>
            <a:ext cx="9000000" cy="4077000"/>
          </a:xfrm>
          <a:prstGeom prst="round2DiagRect">
            <a:avLst>
              <a:gd name="adj1" fmla="val 12323"/>
              <a:gd name="adj2" fmla="val 0"/>
            </a:avLst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defRPr/>
            </a:pPr>
            <a:endParaRPr lang="de-DE" b="1">
              <a:solidFill>
                <a:srgbClr val="161F46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214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  <p:sldLayoutId id="2147483836" r:id="rId19"/>
    <p:sldLayoutId id="2147483837" r:id="rId20"/>
  </p:sldLayoutIdLst>
  <p:transition spd="slow"/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hyperlink" Target="https://library.ehaweb.org/eha/2023/eha2023-congress/387815/ryan.mattison.consolidation.with.blinatumomab.improves.overall.and.html" TargetMode="Externa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0.xml"/><Relationship Id="rId6" Type="http://schemas.openxmlformats.org/officeDocument/2006/relationships/hyperlink" Target="https://clinicaltrials.gov/ct2/show/NCT02003222" TargetMode="External"/><Relationship Id="rId5" Type="http://schemas.openxmlformats.org/officeDocument/2006/relationships/hyperlink" Target="https://ash.confex.com/ash/2022/webprogram/Paper171751.html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1.xml"/><Relationship Id="rId5" Type="http://schemas.openxmlformats.org/officeDocument/2006/relationships/hyperlink" Target="https://library.ehaweb.org/eha/2023/eha2023-congress/387817/matthew.wieduwilt.chemotherapy-free.treatment.with.inotuzumab.ozogamicin.and.html" TargetMode="External"/><Relationship Id="rId4" Type="http://schemas.openxmlformats.org/officeDocument/2006/relationships/hyperlink" Target="https://clinicaltrials.gov/ct2/show/NCT0373981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2.xml"/><Relationship Id="rId5" Type="http://schemas.openxmlformats.org/officeDocument/2006/relationships/hyperlink" Target="https://library.ehaweb.org/eha/2023/eha2023-congress/387817/matthew.wieduwilt.chemotherapy-free.treatment.with.inotuzumab.ozogamicin.and.html" TargetMode="External"/><Relationship Id="rId4" Type="http://schemas.openxmlformats.org/officeDocument/2006/relationships/hyperlink" Target="https://clinicaltrials.gov/ct2/show/NCT0373981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3.xml"/><Relationship Id="rId5" Type="http://schemas.openxmlformats.org/officeDocument/2006/relationships/hyperlink" Target="https://library.ehaweb.org/eha/2023/eha2023-congress/387817/matthew.wieduwilt.chemotherapy-free.treatment.with.inotuzumab.ozogamicin.and.html" TargetMode="External"/><Relationship Id="rId4" Type="http://schemas.openxmlformats.org/officeDocument/2006/relationships/hyperlink" Target="https://clinicaltrials.gov/ct2/show/NCT0373981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4.xml"/><Relationship Id="rId4" Type="http://schemas.openxmlformats.org/officeDocument/2006/relationships/hyperlink" Target="https://library.ehaweb.org/eha/2023/eha2023-congress/387818/nicholas.short.a.chemotherapy-free.combination.of.ponatinib.and.blinatumomab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5.xml"/><Relationship Id="rId4" Type="http://schemas.openxmlformats.org/officeDocument/2006/relationships/hyperlink" Target="https://library.ehaweb.org/eha/2023/eha2023-congress/387818/nicholas.short.a.chemotherapy-free.combination.of.ponatinib.and.blinatumomab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6.xml"/><Relationship Id="rId4" Type="http://schemas.openxmlformats.org/officeDocument/2006/relationships/hyperlink" Target="https://library.ehaweb.org/eha/2023/eha2023-congress/387818/nicholas.short.a.chemotherapy-free.combination.of.ponatinib.and.blinatumomab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7.xml"/><Relationship Id="rId6" Type="http://schemas.openxmlformats.org/officeDocument/2006/relationships/image" Target="file:////Users/cheryljuhasz/Creative%20Cloud%20Files/AMGEN/EHA-ASCO-Abstracts/PNG/EHA-Slidedeck_2023_Grafik%201.png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library.ehaweb.org/eha/2023/eha2023-congress/387818/nicholas.short.a.chemotherapy-free.combination.of.ponatinib.and.blinatumomab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8.xml"/><Relationship Id="rId6" Type="http://schemas.openxmlformats.org/officeDocument/2006/relationships/hyperlink" Target="https://library.ehaweb.org/eha/2023/eha2023-congress/387819/nicholas.short.combination.of.mini-hyper-cvd.and.inotuzumab.28ino29.followed.by.html?f=listing%3D0%2Abrowseby%3D8%2Asortby%3D1%2Asearch%3Ds119" TargetMode="External"/><Relationship Id="rId5" Type="http://schemas.openxmlformats.org/officeDocument/2006/relationships/hyperlink" Target="https://jhoonline.biomedcentral.com/articles/10.1186/s13045-023-01444-2" TargetMode="External"/><Relationship Id="rId4" Type="http://schemas.openxmlformats.org/officeDocument/2006/relationships/hyperlink" Target="https://clinicaltrials.gov/ct2/show/NCT0137163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9.xml"/><Relationship Id="rId6" Type="http://schemas.openxmlformats.org/officeDocument/2006/relationships/hyperlink" Target="https://library.ehaweb.org/eha/2023/eha2023-congress/387819/nicholas.short.combination.of.mini-hyper-cvd.and.inotuzumab.28ino29.followed.by.html?f=listing%3D0%2Abrowseby%3D8%2Asortby%3D1%2Asearch%3Ds119" TargetMode="External"/><Relationship Id="rId5" Type="http://schemas.openxmlformats.org/officeDocument/2006/relationships/hyperlink" Target="https://jhoonline.biomedcentral.com/articles/10.1186/s13045-023-01444-2" TargetMode="External"/><Relationship Id="rId4" Type="http://schemas.openxmlformats.org/officeDocument/2006/relationships/hyperlink" Target="https://clinicaltrials.gov/ct2/show/NCT0137163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0.xml"/><Relationship Id="rId6" Type="http://schemas.openxmlformats.org/officeDocument/2006/relationships/hyperlink" Target="https://library.ehaweb.org/eha/2023/eha2023-congress/387819/nicholas.short.combination.of.mini-hyper-cvd.and.inotuzumab.28ino29.followed.by.html?f=listing%3D0%2Abrowseby%3D8%2Asortby%3D1%2Asearch%3Ds119" TargetMode="External"/><Relationship Id="rId5" Type="http://schemas.openxmlformats.org/officeDocument/2006/relationships/hyperlink" Target="https://jhoonline.biomedcentral.com/articles/10.1186/s13045-023-01444-2" TargetMode="External"/><Relationship Id="rId4" Type="http://schemas.openxmlformats.org/officeDocument/2006/relationships/hyperlink" Target="https://clinicaltrials.gov/ct2/show/NCT01371630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file:////Users/cheryljuhasz/Creative%20Cloud%20Files/AMGEN/EHA-ASCO-Abstracts/PNG/EHA-Slidedeck_2023_Grafik%203.png" TargetMode="External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1.xml"/><Relationship Id="rId6" Type="http://schemas.openxmlformats.org/officeDocument/2006/relationships/hyperlink" Target="https://library.ehaweb.org/eha/2023/eha2023-congress/387819/nicholas.short.combination.of.mini-hyper-cvd.and.inotuzumab.28ino29.followed.by.html?f=listing%3D0%2Abrowseby%3D8%2Asortby%3D1%2Asearch%3Ds119" TargetMode="External"/><Relationship Id="rId5" Type="http://schemas.openxmlformats.org/officeDocument/2006/relationships/hyperlink" Target="https://jhoonline.biomedcentral.com/articles/10.1186/s13045-023-01444-2" TargetMode="External"/><Relationship Id="rId4" Type="http://schemas.openxmlformats.org/officeDocument/2006/relationships/hyperlink" Target="https://clinicaltrials.gov/ct2/show/NCT01371630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file:////Users/cheryljuhasz/Creative%20Cloud%20Files/AMGEN/EHA-ASCO-Abstracts/PNG/EHA-Slidedeck_2023_Grafik%204a.png" TargetMode="External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2.xml"/><Relationship Id="rId6" Type="http://schemas.openxmlformats.org/officeDocument/2006/relationships/hyperlink" Target="https://library.ehaweb.org/eha/2023/eha2023-congress/387819/nicholas.short.combination.of.mini-hyper-cvd.and.inotuzumab.28ino29.followed.by.html?f=listing%3D0%2Abrowseby%3D8%2Asortby%3D1%2Asearch%3Ds119" TargetMode="External"/><Relationship Id="rId5" Type="http://schemas.openxmlformats.org/officeDocument/2006/relationships/hyperlink" Target="https://jhoonline.biomedcentral.com/articles/10.1186/s13045-023-01444-2" TargetMode="External"/><Relationship Id="rId10" Type="http://schemas.openxmlformats.org/officeDocument/2006/relationships/image" Target="file:////Users/cheryljuhasz/Creative%20Cloud%20Files/AMGEN/EHA-ASCO-Abstracts/PNG/EHA-Slidedeck_2023_Grafik%204b.png" TargetMode="External"/><Relationship Id="rId4" Type="http://schemas.openxmlformats.org/officeDocument/2006/relationships/hyperlink" Target="https://clinicaltrials.gov/ct2/show/NCT01371630" TargetMode="External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3.xml"/><Relationship Id="rId5" Type="http://schemas.openxmlformats.org/officeDocument/2006/relationships/hyperlink" Target="https://library.ehaweb.org/eha/2023/eha2023-congress/386187/nicholas.short.hyper-cvad.with.blinatumomab.and.inotuzumab.ozogamicin.for.html" TargetMode="External"/><Relationship Id="rId4" Type="http://schemas.openxmlformats.org/officeDocument/2006/relationships/hyperlink" Target="https://clinicaltrials.gov/ct2/results?cond=&amp;term=NCT0287730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4.xml"/><Relationship Id="rId5" Type="http://schemas.openxmlformats.org/officeDocument/2006/relationships/hyperlink" Target="https://library.ehaweb.org/eha/2023/eha2023-congress/386187/nicholas.short.hyper-cvad.with.blinatumomab.and.inotuzumab.ozogamicin.for.html" TargetMode="External"/><Relationship Id="rId4" Type="http://schemas.openxmlformats.org/officeDocument/2006/relationships/hyperlink" Target="https://clinicaltrials.gov/ct2/results?cond=&amp;term=NCT02877303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5.xml"/><Relationship Id="rId5" Type="http://schemas.openxmlformats.org/officeDocument/2006/relationships/hyperlink" Target="https://library.ehaweb.org/eha/2023/eha2023-congress/386187/nicholas.short.hyper-cvad.with.blinatumomab.and.inotuzumab.ozogamicin.for.html" TargetMode="External"/><Relationship Id="rId4" Type="http://schemas.openxmlformats.org/officeDocument/2006/relationships/hyperlink" Target="https://clinicaltrials.gov/ct2/results?cond=&amp;term=NCT02877303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file:////Users/cheryljuhasz/Creative%20Cloud%20Files/AMGEN/EHA-ASCO-Abstracts/PNG/EHA-Slidedeck_2023_Grafik%202.png" TargetMode="Externa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6.xml"/><Relationship Id="rId6" Type="http://schemas.openxmlformats.org/officeDocument/2006/relationships/image" Target="../media/image17.png"/><Relationship Id="rId5" Type="http://schemas.openxmlformats.org/officeDocument/2006/relationships/hyperlink" Target="https://library.ehaweb.org/eha/2023/eha2023-congress/386187/nicholas.short.hyper-cvad.with.blinatumomab.and.inotuzumab.ozogamicin.for.html" TargetMode="External"/><Relationship Id="rId4" Type="http://schemas.openxmlformats.org/officeDocument/2006/relationships/hyperlink" Target="https://clinicaltrials.gov/ct2/results?cond=&amp;term=NCT0287730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.xml"/><Relationship Id="rId5" Type="http://schemas.openxmlformats.org/officeDocument/2006/relationships/hyperlink" Target="https://library.ehaweb.org/eha/2023/eha2023-congress/386190/sabina.chiaretti.high.remission.and.survival.rate.in.adults.with.minimal.html" TargetMode="External"/><Relationship Id="rId4" Type="http://schemas.openxmlformats.org/officeDocument/2006/relationships/hyperlink" Target="https://clinicaltrials.gov/ct2/show/NCT0311762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.xml"/><Relationship Id="rId5" Type="http://schemas.openxmlformats.org/officeDocument/2006/relationships/hyperlink" Target="https://library.ehaweb.org/eha/2023/eha2023-congress/386190/sabina.chiaretti.high.remission.and.survival.rate.in.adults.with.minimal.html" TargetMode="External"/><Relationship Id="rId4" Type="http://schemas.openxmlformats.org/officeDocument/2006/relationships/hyperlink" Target="https://clinicaltrials.gov/ct2/show/NCT0311762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.xml"/><Relationship Id="rId6" Type="http://schemas.openxmlformats.org/officeDocument/2006/relationships/hyperlink" Target="https://library.ehaweb.org/eha/2023/eha2023-congress/386190/sabina.chiaretti.high.remission.and.survival.rate.in.adults.with.minimal.html" TargetMode="External"/><Relationship Id="rId5" Type="http://schemas.openxmlformats.org/officeDocument/2006/relationships/hyperlink" Target="https://clinicaltrials.gov/ct2/show/NCT03117621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hyperlink" Target="https://library.ehaweb.org/eha/2023/eha2023-congress/386190/sabina.chiaretti.high.remission.and.survival.rate.in.adults.with.minimal.html" TargetMode="Externa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7.xml"/><Relationship Id="rId6" Type="http://schemas.openxmlformats.org/officeDocument/2006/relationships/hyperlink" Target="https://clinicaltrials.gov/ct2/show/NCT03117621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8.xml"/><Relationship Id="rId5" Type="http://schemas.openxmlformats.org/officeDocument/2006/relationships/hyperlink" Target="https://library.ehaweb.org/eha/2023/eha2023-congress/386190/sabina.chiaretti.high.remission.and.survival.rate.in.adults.with.minimal.html" TargetMode="External"/><Relationship Id="rId4" Type="http://schemas.openxmlformats.org/officeDocument/2006/relationships/hyperlink" Target="https://clinicaltrials.gov/ct2/show/NCT0311762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9.xml"/><Relationship Id="rId5" Type="http://schemas.openxmlformats.org/officeDocument/2006/relationships/hyperlink" Target="https://clinicaltrials.gov/ct2/show/NCT02003222" TargetMode="External"/><Relationship Id="rId4" Type="http://schemas.openxmlformats.org/officeDocument/2006/relationships/hyperlink" Target="https://ash.confex.com/ash/2022/webprogram/Paper171751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A913C1-5C1C-4651-BDEA-1E8981614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620" y="1546843"/>
            <a:ext cx="6415628" cy="1544801"/>
          </a:xfrm>
        </p:spPr>
        <p:txBody>
          <a:bodyPr/>
          <a:lstStyle/>
          <a:p>
            <a:r>
              <a:rPr lang="en-US" sz="4800" dirty="0">
                <a:solidFill>
                  <a:srgbClr val="0070C0"/>
                </a:solidFill>
              </a:rPr>
              <a:t>EHA 2023</a:t>
            </a:r>
            <a:br>
              <a:rPr lang="en-US" sz="4400" dirty="0">
                <a:solidFill>
                  <a:srgbClr val="0070C0"/>
                </a:solidFill>
              </a:rPr>
            </a:b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>HIGHLIGHTS</a:t>
            </a:r>
            <a:endParaRPr lang="en-US" sz="3200" b="0" i="1" dirty="0">
              <a:solidFill>
                <a:srgbClr val="0070C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73413D-1175-40DB-938E-2D252D728298}"/>
              </a:ext>
            </a:extLst>
          </p:cNvPr>
          <p:cNvSpPr/>
          <p:nvPr/>
        </p:nvSpPr>
        <p:spPr>
          <a:xfrm>
            <a:off x="7864483" y="4631376"/>
            <a:ext cx="12795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8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SC-DE-CP-00353</a:t>
            </a:r>
          </a:p>
          <a:p>
            <a:pPr algn="r"/>
            <a:r>
              <a:rPr lang="de-AT" sz="8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SC-AT-CP-00495</a:t>
            </a:r>
            <a:r>
              <a:rPr lang="de-DE" sz="800" dirty="0">
                <a:solidFill>
                  <a:srgbClr val="303030"/>
                </a:solidFill>
                <a:latin typeface="Arial" panose="020B0604020202020204" pitchFamily="34" charset="0"/>
              </a:rPr>
              <a:t> 05.23</a:t>
            </a:r>
            <a:endParaRPr lang="de-DE" sz="800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32E20227-4177-DEAF-2D74-E510608EBF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181" y="57396"/>
            <a:ext cx="2628501" cy="7006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2378208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D2A83AA-0D3F-4B6E-869F-5576B041D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04" y="1377169"/>
            <a:ext cx="3836280" cy="269506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8" y="190464"/>
            <a:ext cx="8609201" cy="641786"/>
          </a:xfrm>
        </p:spPr>
        <p:txBody>
          <a:bodyPr/>
          <a:lstStyle/>
          <a:p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Phase III-Studie </a:t>
            </a:r>
            <a:r>
              <a:rPr lang="de-DE"/>
              <a:t>ECOG-ACRIN E1910 </a:t>
            </a:r>
            <a:b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de-DE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Konsolidierung mit Blinatumomab bei neu diagnostizierter </a:t>
            </a: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Ph</a:t>
            </a:r>
            <a:r>
              <a:rPr kumimoji="0" lang="en-GB" sz="1400" b="1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-</a:t>
            </a: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de-DE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B-ALL in MRD-negativer Remission</a:t>
            </a:r>
            <a:endParaRPr lang="de-DE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D1799A96-3B92-4DA8-B518-E61F93A4051B}"/>
              </a:ext>
            </a:extLst>
          </p:cNvPr>
          <p:cNvSpPr/>
          <p:nvPr/>
        </p:nvSpPr>
        <p:spPr>
          <a:xfrm>
            <a:off x="-2932" y="4774168"/>
            <a:ext cx="8879303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en-NZ" sz="600"/>
              <a:t>Blin: Blinatumomab; </a:t>
            </a:r>
            <a:r>
              <a:rPr kumimoji="0" lang="en-NZ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HR: Hazard Ratio; </a:t>
            </a:r>
            <a:r>
              <a:rPr lang="en-NZ" sz="600"/>
              <a:t>J.: Jahre; </a:t>
            </a:r>
            <a:r>
              <a:rPr kumimoji="0" lang="en-NZ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KI: Konfidenzintervall; </a:t>
            </a:r>
            <a:r>
              <a:rPr lang="en-NZ" sz="600"/>
              <a:t>Mo.: Monate; </a:t>
            </a:r>
            <a:r>
              <a:rPr kumimoji="0" lang="en-NZ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MRD: minimale Resterkrankung;</a:t>
            </a:r>
            <a:r>
              <a:rPr lang="en-NZ" sz="600"/>
              <a:t> NE: nicht erreicht</a:t>
            </a:r>
          </a:p>
          <a:p>
            <a:pPr>
              <a:defRPr/>
            </a:pPr>
            <a:r>
              <a:rPr kumimoji="0" lang="en-NZ" sz="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Bestimmt mittels 6-Farben-Durchflusszytometrie; MRD-Negativität definiert als &lt;0,01 %.</a:t>
            </a:r>
          </a:p>
          <a:p>
            <a:pPr>
              <a:defRPr/>
            </a:pPr>
            <a:r>
              <a:rPr kumimoji="0" lang="en-NZ" sz="600" b="0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1 </a:t>
            </a:r>
            <a:r>
              <a:rPr kumimoji="0" lang="en-NZ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Litzow MR et al. ASH 2022; Abstract LBA-1 </a:t>
            </a:r>
            <a:r>
              <a:rPr kumimoji="0" lang="en-NZ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 </a:t>
            </a:r>
            <a:r>
              <a:rPr kumimoji="0" lang="en-NZ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NCT02003222</a:t>
            </a:r>
            <a:r>
              <a:rPr kumimoji="0" lang="en-NZ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und Blood 2005;106 (12):3760–3767. ² </a:t>
            </a:r>
            <a:r>
              <a:rPr kumimoji="0" lang="en-NZ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Mattison R et al. EHA 2023; Abstract S115.</a:t>
            </a:r>
            <a:endParaRPr kumimoji="0" lang="de-A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7E70AAE-D2AB-41F3-A784-4F078BC86B27}"/>
              </a:ext>
            </a:extLst>
          </p:cNvPr>
          <p:cNvSpPr txBox="1"/>
          <p:nvPr/>
        </p:nvSpPr>
        <p:spPr>
          <a:xfrm>
            <a:off x="892904" y="966191"/>
            <a:ext cx="3107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Gesamtüberleben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(ASH 2022)</a:t>
            </a:r>
            <a:r>
              <a:rPr kumimoji="0" lang="en-GB" sz="140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(med. Follow-up: 43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Monate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C04FB7C-CA65-4C4B-80AE-42D70422A336}"/>
              </a:ext>
            </a:extLst>
          </p:cNvPr>
          <p:cNvSpPr txBox="1"/>
          <p:nvPr/>
        </p:nvSpPr>
        <p:spPr>
          <a:xfrm>
            <a:off x="1627781" y="4006687"/>
            <a:ext cx="19880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Monate nach Randomisierung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CC8C36C-FF85-48E3-B23E-E847A4FDDA67}"/>
              </a:ext>
            </a:extLst>
          </p:cNvPr>
          <p:cNvSpPr txBox="1"/>
          <p:nvPr/>
        </p:nvSpPr>
        <p:spPr>
          <a:xfrm rot="16200000">
            <a:off x="-228266" y="2459940"/>
            <a:ext cx="15055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Gesamtüberleben (%)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9EBC2E5F-FA97-40F9-93A8-695249A74694}"/>
              </a:ext>
            </a:extLst>
          </p:cNvPr>
          <p:cNvSpPr txBox="1"/>
          <p:nvPr/>
        </p:nvSpPr>
        <p:spPr>
          <a:xfrm>
            <a:off x="2650741" y="2084859"/>
            <a:ext cx="1789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HR 0,42</a:t>
            </a: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(95% KI: 0,24 – 0,75); </a:t>
            </a:r>
            <a:r>
              <a:rPr kumimoji="0" lang="de-DE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p = 0,003</a:t>
            </a: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CE43BEBD-6BFE-4347-BA89-A6552CFCF82D}"/>
              </a:ext>
            </a:extLst>
          </p:cNvPr>
          <p:cNvCxnSpPr>
            <a:cxnSpLocks/>
          </p:cNvCxnSpPr>
          <p:nvPr/>
        </p:nvCxnSpPr>
        <p:spPr bwMode="auto">
          <a:xfrm>
            <a:off x="867404" y="2710122"/>
            <a:ext cx="33604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A6B9B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D787564B-F846-4B62-BB5E-9A38CF4159CA}"/>
              </a:ext>
            </a:extLst>
          </p:cNvPr>
          <p:cNvCxnSpPr>
            <a:cxnSpLocks/>
          </p:cNvCxnSpPr>
          <p:nvPr/>
        </p:nvCxnSpPr>
        <p:spPr bwMode="auto">
          <a:xfrm>
            <a:off x="3542024" y="1993842"/>
            <a:ext cx="0" cy="18821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A6B9B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640831A2-F1F9-45EE-B09F-717348982BCC}"/>
              </a:ext>
            </a:extLst>
          </p:cNvPr>
          <p:cNvCxnSpPr>
            <a:cxnSpLocks/>
          </p:cNvCxnSpPr>
          <p:nvPr/>
        </p:nvCxnSpPr>
        <p:spPr bwMode="auto">
          <a:xfrm>
            <a:off x="867404" y="1993842"/>
            <a:ext cx="14554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A6B9B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6" name="Gruppieren 176">
            <a:extLst>
              <a:ext uri="{FF2B5EF4-FFF2-40B4-BE49-F238E27FC236}">
                <a16:creationId xmlns:a16="http://schemas.microsoft.com/office/drawing/2014/main" id="{211AF4FB-7020-4C25-B963-47DCA0932C20}"/>
              </a:ext>
            </a:extLst>
          </p:cNvPr>
          <p:cNvGrpSpPr/>
          <p:nvPr/>
        </p:nvGrpSpPr>
        <p:grpSpPr>
          <a:xfrm>
            <a:off x="995911" y="1648421"/>
            <a:ext cx="2844000" cy="1232381"/>
            <a:chOff x="1876683" y="533875"/>
            <a:chExt cx="5186105" cy="2268856"/>
          </a:xfrm>
        </p:grpSpPr>
        <p:cxnSp>
          <p:nvCxnSpPr>
            <p:cNvPr id="17" name="Gerader Verbinder 36">
              <a:extLst>
                <a:ext uri="{FF2B5EF4-FFF2-40B4-BE49-F238E27FC236}">
                  <a16:creationId xmlns:a16="http://schemas.microsoft.com/office/drawing/2014/main" id="{C14C44DD-E1E3-4972-8069-128F9AB08602}"/>
                </a:ext>
              </a:extLst>
            </p:cNvPr>
            <p:cNvCxnSpPr/>
            <p:nvPr/>
          </p:nvCxnSpPr>
          <p:spPr bwMode="auto">
            <a:xfrm>
              <a:off x="1876683" y="533875"/>
              <a:ext cx="54511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Gerader Verbinder 38">
              <a:extLst>
                <a:ext uri="{FF2B5EF4-FFF2-40B4-BE49-F238E27FC236}">
                  <a16:creationId xmlns:a16="http://schemas.microsoft.com/office/drawing/2014/main" id="{5B06E13F-AEB3-4993-B254-CA15DE6B96BD}"/>
                </a:ext>
              </a:extLst>
            </p:cNvPr>
            <p:cNvCxnSpPr/>
            <p:nvPr/>
          </p:nvCxnSpPr>
          <p:spPr bwMode="auto">
            <a:xfrm>
              <a:off x="1928813" y="533875"/>
              <a:ext cx="0" cy="3048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Gerader Verbinder 40">
              <a:extLst>
                <a:ext uri="{FF2B5EF4-FFF2-40B4-BE49-F238E27FC236}">
                  <a16:creationId xmlns:a16="http://schemas.microsoft.com/office/drawing/2014/main" id="{31EEFB07-4641-43C1-8039-81752C96A0CC}"/>
                </a:ext>
              </a:extLst>
            </p:cNvPr>
            <p:cNvCxnSpPr/>
            <p:nvPr/>
          </p:nvCxnSpPr>
          <p:spPr bwMode="auto">
            <a:xfrm>
              <a:off x="1931194" y="561975"/>
              <a:ext cx="3429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Gerader Verbinder 42">
              <a:extLst>
                <a:ext uri="{FF2B5EF4-FFF2-40B4-BE49-F238E27FC236}">
                  <a16:creationId xmlns:a16="http://schemas.microsoft.com/office/drawing/2014/main" id="{1403EB29-EA18-497C-B7A7-EAF397FFC72E}"/>
                </a:ext>
              </a:extLst>
            </p:cNvPr>
            <p:cNvCxnSpPr/>
            <p:nvPr/>
          </p:nvCxnSpPr>
          <p:spPr bwMode="auto">
            <a:xfrm>
              <a:off x="2276475" y="564356"/>
              <a:ext cx="0" cy="6191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Gerader Verbinder 44">
              <a:extLst>
                <a:ext uri="{FF2B5EF4-FFF2-40B4-BE49-F238E27FC236}">
                  <a16:creationId xmlns:a16="http://schemas.microsoft.com/office/drawing/2014/main" id="{43936ADB-3656-4FE9-B289-2F585B97B18E}"/>
                </a:ext>
              </a:extLst>
            </p:cNvPr>
            <p:cNvCxnSpPr/>
            <p:nvPr/>
          </p:nvCxnSpPr>
          <p:spPr bwMode="auto">
            <a:xfrm>
              <a:off x="2274094" y="623888"/>
              <a:ext cx="78581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Gerader Verbinder 46">
              <a:extLst>
                <a:ext uri="{FF2B5EF4-FFF2-40B4-BE49-F238E27FC236}">
                  <a16:creationId xmlns:a16="http://schemas.microsoft.com/office/drawing/2014/main" id="{907A5F60-3D80-4547-BDB6-1BDBBCE12666}"/>
                </a:ext>
              </a:extLst>
            </p:cNvPr>
            <p:cNvCxnSpPr/>
            <p:nvPr/>
          </p:nvCxnSpPr>
          <p:spPr bwMode="auto">
            <a:xfrm>
              <a:off x="2355056" y="626269"/>
              <a:ext cx="0" cy="7143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Gerader Verbinder 48">
              <a:extLst>
                <a:ext uri="{FF2B5EF4-FFF2-40B4-BE49-F238E27FC236}">
                  <a16:creationId xmlns:a16="http://schemas.microsoft.com/office/drawing/2014/main" id="{6B4C0D5F-C300-4C81-A96B-768F2EBD47AC}"/>
                </a:ext>
              </a:extLst>
            </p:cNvPr>
            <p:cNvCxnSpPr/>
            <p:nvPr/>
          </p:nvCxnSpPr>
          <p:spPr bwMode="auto">
            <a:xfrm>
              <a:off x="2352675" y="695325"/>
              <a:ext cx="9048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Gerader Verbinder 52">
              <a:extLst>
                <a:ext uri="{FF2B5EF4-FFF2-40B4-BE49-F238E27FC236}">
                  <a16:creationId xmlns:a16="http://schemas.microsoft.com/office/drawing/2014/main" id="{F12EBFDE-36C7-4A7B-A736-DBD20EFBD9E5}"/>
                </a:ext>
              </a:extLst>
            </p:cNvPr>
            <p:cNvCxnSpPr/>
            <p:nvPr/>
          </p:nvCxnSpPr>
          <p:spPr bwMode="auto">
            <a:xfrm>
              <a:off x="2443163" y="695325"/>
              <a:ext cx="0" cy="3571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Gerader Verbinder 54">
              <a:extLst>
                <a:ext uri="{FF2B5EF4-FFF2-40B4-BE49-F238E27FC236}">
                  <a16:creationId xmlns:a16="http://schemas.microsoft.com/office/drawing/2014/main" id="{2E61F349-0D35-42CD-B2F5-3829AF40FBA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3163" y="731044"/>
              <a:ext cx="100012" cy="238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Gerader Verbinder 56">
              <a:extLst>
                <a:ext uri="{FF2B5EF4-FFF2-40B4-BE49-F238E27FC236}">
                  <a16:creationId xmlns:a16="http://schemas.microsoft.com/office/drawing/2014/main" id="{0988F59E-26C2-4DA5-B0AE-6705E853D9FE}"/>
                </a:ext>
              </a:extLst>
            </p:cNvPr>
            <p:cNvCxnSpPr/>
            <p:nvPr/>
          </p:nvCxnSpPr>
          <p:spPr bwMode="auto">
            <a:xfrm>
              <a:off x="2543175" y="731044"/>
              <a:ext cx="0" cy="571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Gerader Verbinder 58">
              <a:extLst>
                <a:ext uri="{FF2B5EF4-FFF2-40B4-BE49-F238E27FC236}">
                  <a16:creationId xmlns:a16="http://schemas.microsoft.com/office/drawing/2014/main" id="{9953E508-022B-4A6E-B471-4023545D2CAA}"/>
                </a:ext>
              </a:extLst>
            </p:cNvPr>
            <p:cNvCxnSpPr/>
            <p:nvPr/>
          </p:nvCxnSpPr>
          <p:spPr bwMode="auto">
            <a:xfrm>
              <a:off x="2536031" y="788194"/>
              <a:ext cx="35719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Gerader Verbinder 60">
              <a:extLst>
                <a:ext uri="{FF2B5EF4-FFF2-40B4-BE49-F238E27FC236}">
                  <a16:creationId xmlns:a16="http://schemas.microsoft.com/office/drawing/2014/main" id="{5BCB7E17-4421-4563-8780-5D5514A5A3F0}"/>
                </a:ext>
              </a:extLst>
            </p:cNvPr>
            <p:cNvCxnSpPr/>
            <p:nvPr/>
          </p:nvCxnSpPr>
          <p:spPr bwMode="auto">
            <a:xfrm>
              <a:off x="2576513" y="788194"/>
              <a:ext cx="0" cy="2381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Gerader Verbinder 62">
              <a:extLst>
                <a:ext uri="{FF2B5EF4-FFF2-40B4-BE49-F238E27FC236}">
                  <a16:creationId xmlns:a16="http://schemas.microsoft.com/office/drawing/2014/main" id="{DAECFA33-1CD4-40CA-AA9F-BF5D0E8B050D}"/>
                </a:ext>
              </a:extLst>
            </p:cNvPr>
            <p:cNvCxnSpPr/>
            <p:nvPr/>
          </p:nvCxnSpPr>
          <p:spPr bwMode="auto">
            <a:xfrm>
              <a:off x="2571750" y="816769"/>
              <a:ext cx="54769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Gerader Verbinder 64">
              <a:extLst>
                <a:ext uri="{FF2B5EF4-FFF2-40B4-BE49-F238E27FC236}">
                  <a16:creationId xmlns:a16="http://schemas.microsoft.com/office/drawing/2014/main" id="{E2A53A67-1F8B-43FD-841A-C384D726283B}"/>
                </a:ext>
              </a:extLst>
            </p:cNvPr>
            <p:cNvCxnSpPr/>
            <p:nvPr/>
          </p:nvCxnSpPr>
          <p:spPr bwMode="auto">
            <a:xfrm>
              <a:off x="2631281" y="812006"/>
              <a:ext cx="0" cy="10953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Gerader Verbinder 66">
              <a:extLst>
                <a:ext uri="{FF2B5EF4-FFF2-40B4-BE49-F238E27FC236}">
                  <a16:creationId xmlns:a16="http://schemas.microsoft.com/office/drawing/2014/main" id="{1C0A69B7-2D12-406E-9EC3-D3B7E13E3B1C}"/>
                </a:ext>
              </a:extLst>
            </p:cNvPr>
            <p:cNvCxnSpPr/>
            <p:nvPr/>
          </p:nvCxnSpPr>
          <p:spPr bwMode="auto">
            <a:xfrm>
              <a:off x="2626519" y="921544"/>
              <a:ext cx="161925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Gerader Verbinder 68">
              <a:extLst>
                <a:ext uri="{FF2B5EF4-FFF2-40B4-BE49-F238E27FC236}">
                  <a16:creationId xmlns:a16="http://schemas.microsoft.com/office/drawing/2014/main" id="{D0F02617-417A-4A85-A8E9-0D765BA828F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86063" y="921544"/>
              <a:ext cx="0" cy="5238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Gerader Verbinder 70">
              <a:extLst>
                <a:ext uri="{FF2B5EF4-FFF2-40B4-BE49-F238E27FC236}">
                  <a16:creationId xmlns:a16="http://schemas.microsoft.com/office/drawing/2014/main" id="{5B119431-9A26-43FF-BE6C-1D0804AD27EA}"/>
                </a:ext>
              </a:extLst>
            </p:cNvPr>
            <p:cNvCxnSpPr/>
            <p:nvPr/>
          </p:nvCxnSpPr>
          <p:spPr bwMode="auto">
            <a:xfrm>
              <a:off x="2788444" y="973931"/>
              <a:ext cx="381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Gerader Verbinder 72">
              <a:extLst>
                <a:ext uri="{FF2B5EF4-FFF2-40B4-BE49-F238E27FC236}">
                  <a16:creationId xmlns:a16="http://schemas.microsoft.com/office/drawing/2014/main" id="{66BB6303-31C8-42ED-B8CB-F4E058C7FCAC}"/>
                </a:ext>
              </a:extLst>
            </p:cNvPr>
            <p:cNvCxnSpPr/>
            <p:nvPr/>
          </p:nvCxnSpPr>
          <p:spPr bwMode="auto">
            <a:xfrm>
              <a:off x="2826544" y="966788"/>
              <a:ext cx="0" cy="3571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Gerader Verbinder 74">
              <a:extLst>
                <a:ext uri="{FF2B5EF4-FFF2-40B4-BE49-F238E27FC236}">
                  <a16:creationId xmlns:a16="http://schemas.microsoft.com/office/drawing/2014/main" id="{C60CD84D-E781-4E1F-9C02-7FAE6927A654}"/>
                </a:ext>
              </a:extLst>
            </p:cNvPr>
            <p:cNvCxnSpPr/>
            <p:nvPr/>
          </p:nvCxnSpPr>
          <p:spPr bwMode="auto">
            <a:xfrm>
              <a:off x="2826544" y="1004888"/>
              <a:ext cx="5000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Gerader Verbinder 76">
              <a:extLst>
                <a:ext uri="{FF2B5EF4-FFF2-40B4-BE49-F238E27FC236}">
                  <a16:creationId xmlns:a16="http://schemas.microsoft.com/office/drawing/2014/main" id="{6A9151C2-99C2-4D4D-8548-7820DDCE3917}"/>
                </a:ext>
              </a:extLst>
            </p:cNvPr>
            <p:cNvCxnSpPr/>
            <p:nvPr/>
          </p:nvCxnSpPr>
          <p:spPr bwMode="auto">
            <a:xfrm>
              <a:off x="2876550" y="1002506"/>
              <a:ext cx="0" cy="5953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Gerader Verbinder 78">
              <a:extLst>
                <a:ext uri="{FF2B5EF4-FFF2-40B4-BE49-F238E27FC236}">
                  <a16:creationId xmlns:a16="http://schemas.microsoft.com/office/drawing/2014/main" id="{2BD49F49-FC0D-45FA-A3FA-E6EDD10097F2}"/>
                </a:ext>
              </a:extLst>
            </p:cNvPr>
            <p:cNvCxnSpPr/>
            <p:nvPr/>
          </p:nvCxnSpPr>
          <p:spPr bwMode="auto">
            <a:xfrm>
              <a:off x="2876550" y="1064419"/>
              <a:ext cx="176213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Gerader Verbinder 80">
              <a:extLst>
                <a:ext uri="{FF2B5EF4-FFF2-40B4-BE49-F238E27FC236}">
                  <a16:creationId xmlns:a16="http://schemas.microsoft.com/office/drawing/2014/main" id="{7773ABE0-30DA-433B-AAB9-9D3D4026B66D}"/>
                </a:ext>
              </a:extLst>
            </p:cNvPr>
            <p:cNvCxnSpPr/>
            <p:nvPr/>
          </p:nvCxnSpPr>
          <p:spPr bwMode="auto">
            <a:xfrm>
              <a:off x="3052763" y="1062038"/>
              <a:ext cx="0" cy="5000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Gerader Verbinder 82">
              <a:extLst>
                <a:ext uri="{FF2B5EF4-FFF2-40B4-BE49-F238E27FC236}">
                  <a16:creationId xmlns:a16="http://schemas.microsoft.com/office/drawing/2014/main" id="{C4DDBD2A-DB36-449D-BFCF-7F6639E91AE4}"/>
                </a:ext>
              </a:extLst>
            </p:cNvPr>
            <p:cNvCxnSpPr/>
            <p:nvPr/>
          </p:nvCxnSpPr>
          <p:spPr bwMode="auto">
            <a:xfrm>
              <a:off x="3052763" y="1109663"/>
              <a:ext cx="64293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Gerader Verbinder 84">
              <a:extLst>
                <a:ext uri="{FF2B5EF4-FFF2-40B4-BE49-F238E27FC236}">
                  <a16:creationId xmlns:a16="http://schemas.microsoft.com/office/drawing/2014/main" id="{0C8DE5C2-8C52-4608-9ED0-4E9415E72076}"/>
                </a:ext>
              </a:extLst>
            </p:cNvPr>
            <p:cNvCxnSpPr/>
            <p:nvPr/>
          </p:nvCxnSpPr>
          <p:spPr bwMode="auto">
            <a:xfrm>
              <a:off x="3121819" y="1112044"/>
              <a:ext cx="0" cy="4048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Gerader Verbinder 86">
              <a:extLst>
                <a:ext uri="{FF2B5EF4-FFF2-40B4-BE49-F238E27FC236}">
                  <a16:creationId xmlns:a16="http://schemas.microsoft.com/office/drawing/2014/main" id="{FDF26C32-A26F-4C4D-844A-B05C02C10CB0}"/>
                </a:ext>
              </a:extLst>
            </p:cNvPr>
            <p:cNvCxnSpPr/>
            <p:nvPr/>
          </p:nvCxnSpPr>
          <p:spPr bwMode="auto">
            <a:xfrm>
              <a:off x="3117056" y="1154906"/>
              <a:ext cx="10953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Gerader Verbinder 88">
              <a:extLst>
                <a:ext uri="{FF2B5EF4-FFF2-40B4-BE49-F238E27FC236}">
                  <a16:creationId xmlns:a16="http://schemas.microsoft.com/office/drawing/2014/main" id="{FF3033F2-C86E-454E-8E72-60C41D0DA15F}"/>
                </a:ext>
              </a:extLst>
            </p:cNvPr>
            <p:cNvCxnSpPr/>
            <p:nvPr/>
          </p:nvCxnSpPr>
          <p:spPr bwMode="auto">
            <a:xfrm>
              <a:off x="3224213" y="1152525"/>
              <a:ext cx="0" cy="3333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Gerader Verbinder 90">
              <a:extLst>
                <a:ext uri="{FF2B5EF4-FFF2-40B4-BE49-F238E27FC236}">
                  <a16:creationId xmlns:a16="http://schemas.microsoft.com/office/drawing/2014/main" id="{8B26431F-5A8B-45EB-B294-5ADBF190BC3C}"/>
                </a:ext>
              </a:extLst>
            </p:cNvPr>
            <p:cNvCxnSpPr/>
            <p:nvPr/>
          </p:nvCxnSpPr>
          <p:spPr bwMode="auto">
            <a:xfrm>
              <a:off x="3226594" y="1185863"/>
              <a:ext cx="8810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Gerader Verbinder 92">
              <a:extLst>
                <a:ext uri="{FF2B5EF4-FFF2-40B4-BE49-F238E27FC236}">
                  <a16:creationId xmlns:a16="http://schemas.microsoft.com/office/drawing/2014/main" id="{FBEC5D61-8D81-4BD9-BA3C-772460E2EAEA}"/>
                </a:ext>
              </a:extLst>
            </p:cNvPr>
            <p:cNvCxnSpPr/>
            <p:nvPr/>
          </p:nvCxnSpPr>
          <p:spPr bwMode="auto">
            <a:xfrm>
              <a:off x="3319463" y="1185863"/>
              <a:ext cx="0" cy="4048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Gerader Verbinder 94">
              <a:extLst>
                <a:ext uri="{FF2B5EF4-FFF2-40B4-BE49-F238E27FC236}">
                  <a16:creationId xmlns:a16="http://schemas.microsoft.com/office/drawing/2014/main" id="{C49416B3-C5AD-4465-ACDB-2EDA559ADBF8}"/>
                </a:ext>
              </a:extLst>
            </p:cNvPr>
            <p:cNvCxnSpPr/>
            <p:nvPr/>
          </p:nvCxnSpPr>
          <p:spPr bwMode="auto">
            <a:xfrm>
              <a:off x="3314700" y="1228725"/>
              <a:ext cx="102394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Gerader Verbinder 96">
              <a:extLst>
                <a:ext uri="{FF2B5EF4-FFF2-40B4-BE49-F238E27FC236}">
                  <a16:creationId xmlns:a16="http://schemas.microsoft.com/office/drawing/2014/main" id="{0AA12551-DDFA-4731-8105-92F2D81608B6}"/>
                </a:ext>
              </a:extLst>
            </p:cNvPr>
            <p:cNvCxnSpPr/>
            <p:nvPr/>
          </p:nvCxnSpPr>
          <p:spPr bwMode="auto">
            <a:xfrm>
              <a:off x="3421856" y="1226344"/>
              <a:ext cx="0" cy="3333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Gerader Verbinder 98">
              <a:extLst>
                <a:ext uri="{FF2B5EF4-FFF2-40B4-BE49-F238E27FC236}">
                  <a16:creationId xmlns:a16="http://schemas.microsoft.com/office/drawing/2014/main" id="{215872A2-93B5-44C7-8955-CAB7CC89FBDE}"/>
                </a:ext>
              </a:extLst>
            </p:cNvPr>
            <p:cNvCxnSpPr/>
            <p:nvPr/>
          </p:nvCxnSpPr>
          <p:spPr bwMode="auto">
            <a:xfrm>
              <a:off x="3417094" y="1259681"/>
              <a:ext cx="13335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Gerader Verbinder 100">
              <a:extLst>
                <a:ext uri="{FF2B5EF4-FFF2-40B4-BE49-F238E27FC236}">
                  <a16:creationId xmlns:a16="http://schemas.microsoft.com/office/drawing/2014/main" id="{44901A5C-6F90-41DD-A843-05132F062927}"/>
                </a:ext>
              </a:extLst>
            </p:cNvPr>
            <p:cNvCxnSpPr/>
            <p:nvPr/>
          </p:nvCxnSpPr>
          <p:spPr bwMode="auto">
            <a:xfrm>
              <a:off x="3552825" y="1259681"/>
              <a:ext cx="0" cy="4286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Gerader Verbinder 102">
              <a:extLst>
                <a:ext uri="{FF2B5EF4-FFF2-40B4-BE49-F238E27FC236}">
                  <a16:creationId xmlns:a16="http://schemas.microsoft.com/office/drawing/2014/main" id="{D487EFE4-8AB7-48D0-8A05-126CBE60266D}"/>
                </a:ext>
              </a:extLst>
            </p:cNvPr>
            <p:cNvCxnSpPr/>
            <p:nvPr/>
          </p:nvCxnSpPr>
          <p:spPr bwMode="auto">
            <a:xfrm>
              <a:off x="3550444" y="1302544"/>
              <a:ext cx="78581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Gerader Verbinder 104">
              <a:extLst>
                <a:ext uri="{FF2B5EF4-FFF2-40B4-BE49-F238E27FC236}">
                  <a16:creationId xmlns:a16="http://schemas.microsoft.com/office/drawing/2014/main" id="{5346BAFE-F0D0-4A52-8379-B2CBEA665888}"/>
                </a:ext>
              </a:extLst>
            </p:cNvPr>
            <p:cNvCxnSpPr/>
            <p:nvPr/>
          </p:nvCxnSpPr>
          <p:spPr bwMode="auto">
            <a:xfrm>
              <a:off x="3629025" y="1302544"/>
              <a:ext cx="0" cy="5000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Gerader Verbinder 106">
              <a:extLst>
                <a:ext uri="{FF2B5EF4-FFF2-40B4-BE49-F238E27FC236}">
                  <a16:creationId xmlns:a16="http://schemas.microsoft.com/office/drawing/2014/main" id="{0305D167-692B-4316-8ADE-AB07FAB97DFA}"/>
                </a:ext>
              </a:extLst>
            </p:cNvPr>
            <p:cNvCxnSpPr/>
            <p:nvPr/>
          </p:nvCxnSpPr>
          <p:spPr bwMode="auto">
            <a:xfrm>
              <a:off x="3629025" y="1354931"/>
              <a:ext cx="23813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Gerader Verbinder 108">
              <a:extLst>
                <a:ext uri="{FF2B5EF4-FFF2-40B4-BE49-F238E27FC236}">
                  <a16:creationId xmlns:a16="http://schemas.microsoft.com/office/drawing/2014/main" id="{00CED14D-FEBE-4AD3-8FD1-7E186FBBDB51}"/>
                </a:ext>
              </a:extLst>
            </p:cNvPr>
            <p:cNvCxnSpPr/>
            <p:nvPr/>
          </p:nvCxnSpPr>
          <p:spPr bwMode="auto">
            <a:xfrm>
              <a:off x="3655219" y="1352550"/>
              <a:ext cx="0" cy="381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Gerader Verbinder 110">
              <a:extLst>
                <a:ext uri="{FF2B5EF4-FFF2-40B4-BE49-F238E27FC236}">
                  <a16:creationId xmlns:a16="http://schemas.microsoft.com/office/drawing/2014/main" id="{14ECA569-FC5D-43CE-9901-59431AF8DD42}"/>
                </a:ext>
              </a:extLst>
            </p:cNvPr>
            <p:cNvCxnSpPr/>
            <p:nvPr/>
          </p:nvCxnSpPr>
          <p:spPr bwMode="auto">
            <a:xfrm>
              <a:off x="3652838" y="1385888"/>
              <a:ext cx="381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Gerader Verbinder 112">
              <a:extLst>
                <a:ext uri="{FF2B5EF4-FFF2-40B4-BE49-F238E27FC236}">
                  <a16:creationId xmlns:a16="http://schemas.microsoft.com/office/drawing/2014/main" id="{D18C2F9D-9A15-4D96-A79E-02A31664623F}"/>
                </a:ext>
              </a:extLst>
            </p:cNvPr>
            <p:cNvCxnSpPr/>
            <p:nvPr/>
          </p:nvCxnSpPr>
          <p:spPr bwMode="auto">
            <a:xfrm>
              <a:off x="3688556" y="1390650"/>
              <a:ext cx="0" cy="4524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Gerader Verbinder 114">
              <a:extLst>
                <a:ext uri="{FF2B5EF4-FFF2-40B4-BE49-F238E27FC236}">
                  <a16:creationId xmlns:a16="http://schemas.microsoft.com/office/drawing/2014/main" id="{A7766998-14B1-4E18-8456-780A443CDFE9}"/>
                </a:ext>
              </a:extLst>
            </p:cNvPr>
            <p:cNvCxnSpPr/>
            <p:nvPr/>
          </p:nvCxnSpPr>
          <p:spPr bwMode="auto">
            <a:xfrm>
              <a:off x="3690938" y="1438275"/>
              <a:ext cx="17621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Gerader Verbinder 116">
              <a:extLst>
                <a:ext uri="{FF2B5EF4-FFF2-40B4-BE49-F238E27FC236}">
                  <a16:creationId xmlns:a16="http://schemas.microsoft.com/office/drawing/2014/main" id="{E2446BA2-447C-424B-B4FE-380FC1918931}"/>
                </a:ext>
              </a:extLst>
            </p:cNvPr>
            <p:cNvCxnSpPr/>
            <p:nvPr/>
          </p:nvCxnSpPr>
          <p:spPr bwMode="auto">
            <a:xfrm>
              <a:off x="3869531" y="1435894"/>
              <a:ext cx="0" cy="4762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Gerader Verbinder 118">
              <a:extLst>
                <a:ext uri="{FF2B5EF4-FFF2-40B4-BE49-F238E27FC236}">
                  <a16:creationId xmlns:a16="http://schemas.microsoft.com/office/drawing/2014/main" id="{A20417E4-8AEE-44AE-BF75-BDF4AF01C3AA}"/>
                </a:ext>
              </a:extLst>
            </p:cNvPr>
            <p:cNvCxnSpPr/>
            <p:nvPr/>
          </p:nvCxnSpPr>
          <p:spPr bwMode="auto">
            <a:xfrm>
              <a:off x="3867150" y="1481138"/>
              <a:ext cx="28575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Gerader Verbinder 120">
              <a:extLst>
                <a:ext uri="{FF2B5EF4-FFF2-40B4-BE49-F238E27FC236}">
                  <a16:creationId xmlns:a16="http://schemas.microsoft.com/office/drawing/2014/main" id="{5F635D1A-97D6-417E-9742-450EAAB4B163}"/>
                </a:ext>
              </a:extLst>
            </p:cNvPr>
            <p:cNvCxnSpPr/>
            <p:nvPr/>
          </p:nvCxnSpPr>
          <p:spPr bwMode="auto">
            <a:xfrm>
              <a:off x="3898106" y="1483519"/>
              <a:ext cx="0" cy="4048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Gerader Verbinder 122">
              <a:extLst>
                <a:ext uri="{FF2B5EF4-FFF2-40B4-BE49-F238E27FC236}">
                  <a16:creationId xmlns:a16="http://schemas.microsoft.com/office/drawing/2014/main" id="{F6145697-F45B-4145-8775-92CEFF082D66}"/>
                </a:ext>
              </a:extLst>
            </p:cNvPr>
            <p:cNvCxnSpPr/>
            <p:nvPr/>
          </p:nvCxnSpPr>
          <p:spPr bwMode="auto">
            <a:xfrm>
              <a:off x="3895725" y="1526381"/>
              <a:ext cx="3095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Gerader Verbinder 124">
              <a:extLst>
                <a:ext uri="{FF2B5EF4-FFF2-40B4-BE49-F238E27FC236}">
                  <a16:creationId xmlns:a16="http://schemas.microsoft.com/office/drawing/2014/main" id="{A669EA9F-C904-4830-924F-57BCB1399F27}"/>
                </a:ext>
              </a:extLst>
            </p:cNvPr>
            <p:cNvCxnSpPr/>
            <p:nvPr/>
          </p:nvCxnSpPr>
          <p:spPr bwMode="auto">
            <a:xfrm>
              <a:off x="3929063" y="1524000"/>
              <a:ext cx="0" cy="381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Gerader Verbinder 126">
              <a:extLst>
                <a:ext uri="{FF2B5EF4-FFF2-40B4-BE49-F238E27FC236}">
                  <a16:creationId xmlns:a16="http://schemas.microsoft.com/office/drawing/2014/main" id="{9FFDF9F0-D91A-4CCB-B8B8-021A62C22128}"/>
                </a:ext>
              </a:extLst>
            </p:cNvPr>
            <p:cNvCxnSpPr/>
            <p:nvPr/>
          </p:nvCxnSpPr>
          <p:spPr bwMode="auto">
            <a:xfrm>
              <a:off x="3926681" y="1562100"/>
              <a:ext cx="159544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Gerader Verbinder 128">
              <a:extLst>
                <a:ext uri="{FF2B5EF4-FFF2-40B4-BE49-F238E27FC236}">
                  <a16:creationId xmlns:a16="http://schemas.microsoft.com/office/drawing/2014/main" id="{CB68F468-9F61-4224-9F0C-6E0E47DB3335}"/>
                </a:ext>
              </a:extLst>
            </p:cNvPr>
            <p:cNvCxnSpPr/>
            <p:nvPr/>
          </p:nvCxnSpPr>
          <p:spPr bwMode="auto">
            <a:xfrm>
              <a:off x="4088606" y="1562100"/>
              <a:ext cx="0" cy="7143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Gerader Verbinder 130">
              <a:extLst>
                <a:ext uri="{FF2B5EF4-FFF2-40B4-BE49-F238E27FC236}">
                  <a16:creationId xmlns:a16="http://schemas.microsoft.com/office/drawing/2014/main" id="{C4EC927B-BFBF-4470-A59C-58B7ADBDD61D}"/>
                </a:ext>
              </a:extLst>
            </p:cNvPr>
            <p:cNvCxnSpPr/>
            <p:nvPr/>
          </p:nvCxnSpPr>
          <p:spPr bwMode="auto">
            <a:xfrm>
              <a:off x="4086225" y="1633538"/>
              <a:ext cx="102394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Gerader Verbinder 132">
              <a:extLst>
                <a:ext uri="{FF2B5EF4-FFF2-40B4-BE49-F238E27FC236}">
                  <a16:creationId xmlns:a16="http://schemas.microsoft.com/office/drawing/2014/main" id="{DBD5D18F-992C-4D2A-856E-9130D9616EA7}"/>
                </a:ext>
              </a:extLst>
            </p:cNvPr>
            <p:cNvCxnSpPr/>
            <p:nvPr/>
          </p:nvCxnSpPr>
          <p:spPr bwMode="auto">
            <a:xfrm>
              <a:off x="4183856" y="1633538"/>
              <a:ext cx="0" cy="3571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Gerader Verbinder 134">
              <a:extLst>
                <a:ext uri="{FF2B5EF4-FFF2-40B4-BE49-F238E27FC236}">
                  <a16:creationId xmlns:a16="http://schemas.microsoft.com/office/drawing/2014/main" id="{A0BD6DC7-E61C-4459-A4B9-93AF1F68AF81}"/>
                </a:ext>
              </a:extLst>
            </p:cNvPr>
            <p:cNvCxnSpPr/>
            <p:nvPr/>
          </p:nvCxnSpPr>
          <p:spPr bwMode="auto">
            <a:xfrm>
              <a:off x="4188619" y="1669256"/>
              <a:ext cx="4312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Gerader Verbinder 136">
              <a:extLst>
                <a:ext uri="{FF2B5EF4-FFF2-40B4-BE49-F238E27FC236}">
                  <a16:creationId xmlns:a16="http://schemas.microsoft.com/office/drawing/2014/main" id="{28727F8B-6A08-4DBF-BD47-E85913C64378}"/>
                </a:ext>
              </a:extLst>
            </p:cNvPr>
            <p:cNvCxnSpPr/>
            <p:nvPr/>
          </p:nvCxnSpPr>
          <p:spPr bwMode="auto">
            <a:xfrm>
              <a:off x="4231739" y="1669256"/>
              <a:ext cx="0" cy="6905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Gerader Verbinder 138">
              <a:extLst>
                <a:ext uri="{FF2B5EF4-FFF2-40B4-BE49-F238E27FC236}">
                  <a16:creationId xmlns:a16="http://schemas.microsoft.com/office/drawing/2014/main" id="{0FC03716-E6B1-4956-8EDB-DECCEB87800D}"/>
                </a:ext>
              </a:extLst>
            </p:cNvPr>
            <p:cNvCxnSpPr/>
            <p:nvPr/>
          </p:nvCxnSpPr>
          <p:spPr bwMode="auto">
            <a:xfrm>
              <a:off x="4231739" y="1731169"/>
              <a:ext cx="106899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Gerader Verbinder 140">
              <a:extLst>
                <a:ext uri="{FF2B5EF4-FFF2-40B4-BE49-F238E27FC236}">
                  <a16:creationId xmlns:a16="http://schemas.microsoft.com/office/drawing/2014/main" id="{82607875-BCAB-4142-8783-F3C714346F3D}"/>
                </a:ext>
              </a:extLst>
            </p:cNvPr>
            <p:cNvCxnSpPr/>
            <p:nvPr/>
          </p:nvCxnSpPr>
          <p:spPr bwMode="auto">
            <a:xfrm>
              <a:off x="4341019" y="1738313"/>
              <a:ext cx="0" cy="4524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Gerader Verbinder 142">
              <a:extLst>
                <a:ext uri="{FF2B5EF4-FFF2-40B4-BE49-F238E27FC236}">
                  <a16:creationId xmlns:a16="http://schemas.microsoft.com/office/drawing/2014/main" id="{D155EEF5-5E5E-4604-83BF-E1BED1EAFF6B}"/>
                </a:ext>
              </a:extLst>
            </p:cNvPr>
            <p:cNvCxnSpPr/>
            <p:nvPr/>
          </p:nvCxnSpPr>
          <p:spPr bwMode="auto">
            <a:xfrm>
              <a:off x="4338638" y="1781175"/>
              <a:ext cx="3571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Gerader Verbinder 144">
              <a:extLst>
                <a:ext uri="{FF2B5EF4-FFF2-40B4-BE49-F238E27FC236}">
                  <a16:creationId xmlns:a16="http://schemas.microsoft.com/office/drawing/2014/main" id="{537F9251-9A95-439B-B11A-3C15027D4CD8}"/>
                </a:ext>
              </a:extLst>
            </p:cNvPr>
            <p:cNvCxnSpPr/>
            <p:nvPr/>
          </p:nvCxnSpPr>
          <p:spPr bwMode="auto">
            <a:xfrm>
              <a:off x="4376738" y="1783556"/>
              <a:ext cx="0" cy="642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Gerader Verbinder 146">
              <a:extLst>
                <a:ext uri="{FF2B5EF4-FFF2-40B4-BE49-F238E27FC236}">
                  <a16:creationId xmlns:a16="http://schemas.microsoft.com/office/drawing/2014/main" id="{4D15D049-EB8C-4DC7-96B8-2CCDFFC90A29}"/>
                </a:ext>
              </a:extLst>
            </p:cNvPr>
            <p:cNvCxnSpPr/>
            <p:nvPr/>
          </p:nvCxnSpPr>
          <p:spPr bwMode="auto">
            <a:xfrm>
              <a:off x="4374356" y="1847850"/>
              <a:ext cx="142875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Gerader Verbinder 148">
              <a:extLst>
                <a:ext uri="{FF2B5EF4-FFF2-40B4-BE49-F238E27FC236}">
                  <a16:creationId xmlns:a16="http://schemas.microsoft.com/office/drawing/2014/main" id="{9277B2D0-EE17-482F-B4F5-91B6533D7C52}"/>
                </a:ext>
              </a:extLst>
            </p:cNvPr>
            <p:cNvCxnSpPr/>
            <p:nvPr/>
          </p:nvCxnSpPr>
          <p:spPr bwMode="auto">
            <a:xfrm>
              <a:off x="4521994" y="1847850"/>
              <a:ext cx="0" cy="6191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Gerader Verbinder 150">
              <a:extLst>
                <a:ext uri="{FF2B5EF4-FFF2-40B4-BE49-F238E27FC236}">
                  <a16:creationId xmlns:a16="http://schemas.microsoft.com/office/drawing/2014/main" id="{7EBF344B-99F2-4D11-9DBD-A92C0093C690}"/>
                </a:ext>
              </a:extLst>
            </p:cNvPr>
            <p:cNvCxnSpPr/>
            <p:nvPr/>
          </p:nvCxnSpPr>
          <p:spPr bwMode="auto">
            <a:xfrm>
              <a:off x="4517231" y="1909763"/>
              <a:ext cx="278607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Gerader Verbinder 152">
              <a:extLst>
                <a:ext uri="{FF2B5EF4-FFF2-40B4-BE49-F238E27FC236}">
                  <a16:creationId xmlns:a16="http://schemas.microsoft.com/office/drawing/2014/main" id="{498761D6-E6E3-45EB-8942-456F363D83F0}"/>
                </a:ext>
              </a:extLst>
            </p:cNvPr>
            <p:cNvCxnSpPr/>
            <p:nvPr/>
          </p:nvCxnSpPr>
          <p:spPr bwMode="auto">
            <a:xfrm>
              <a:off x="4795838" y="1909763"/>
              <a:ext cx="0" cy="9286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Gerader Verbinder 154">
              <a:extLst>
                <a:ext uri="{FF2B5EF4-FFF2-40B4-BE49-F238E27FC236}">
                  <a16:creationId xmlns:a16="http://schemas.microsoft.com/office/drawing/2014/main" id="{9B18CF07-2848-46C4-86E1-209765EBFEEA}"/>
                </a:ext>
              </a:extLst>
            </p:cNvPr>
            <p:cNvCxnSpPr/>
            <p:nvPr/>
          </p:nvCxnSpPr>
          <p:spPr bwMode="auto">
            <a:xfrm>
              <a:off x="4795838" y="2000250"/>
              <a:ext cx="28575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Gerader Verbinder 156">
              <a:extLst>
                <a:ext uri="{FF2B5EF4-FFF2-40B4-BE49-F238E27FC236}">
                  <a16:creationId xmlns:a16="http://schemas.microsoft.com/office/drawing/2014/main" id="{0355122E-FDA8-4BB2-A4BD-058AEE20AB1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26794" y="2000250"/>
              <a:ext cx="2381" cy="642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Gerader Verbinder 158">
              <a:extLst>
                <a:ext uri="{FF2B5EF4-FFF2-40B4-BE49-F238E27FC236}">
                  <a16:creationId xmlns:a16="http://schemas.microsoft.com/office/drawing/2014/main" id="{094848D6-D8B1-4556-B88C-202918349BB7}"/>
                </a:ext>
              </a:extLst>
            </p:cNvPr>
            <p:cNvCxnSpPr/>
            <p:nvPr/>
          </p:nvCxnSpPr>
          <p:spPr bwMode="auto">
            <a:xfrm>
              <a:off x="4824413" y="2062163"/>
              <a:ext cx="3048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Gerader Verbinder 160">
              <a:extLst>
                <a:ext uri="{FF2B5EF4-FFF2-40B4-BE49-F238E27FC236}">
                  <a16:creationId xmlns:a16="http://schemas.microsoft.com/office/drawing/2014/main" id="{90BD8309-C726-4230-A4AC-D7B00875A938}"/>
                </a:ext>
              </a:extLst>
            </p:cNvPr>
            <p:cNvCxnSpPr/>
            <p:nvPr/>
          </p:nvCxnSpPr>
          <p:spPr bwMode="auto">
            <a:xfrm>
              <a:off x="5129213" y="2064544"/>
              <a:ext cx="0" cy="10001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Gerader Verbinder 162">
              <a:extLst>
                <a:ext uri="{FF2B5EF4-FFF2-40B4-BE49-F238E27FC236}">
                  <a16:creationId xmlns:a16="http://schemas.microsoft.com/office/drawing/2014/main" id="{32F687D1-2755-4B8E-B479-E7211BCCC5E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29213" y="2162175"/>
              <a:ext cx="109061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Gerader Verbinder 164">
              <a:extLst>
                <a:ext uri="{FF2B5EF4-FFF2-40B4-BE49-F238E27FC236}">
                  <a16:creationId xmlns:a16="http://schemas.microsoft.com/office/drawing/2014/main" id="{65ADE6D7-D2E8-4506-8914-BB0935441E5F}"/>
                </a:ext>
              </a:extLst>
            </p:cNvPr>
            <p:cNvCxnSpPr/>
            <p:nvPr/>
          </p:nvCxnSpPr>
          <p:spPr bwMode="auto">
            <a:xfrm>
              <a:off x="6224588" y="2164556"/>
              <a:ext cx="0" cy="2286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Gerader Verbinder 166">
              <a:extLst>
                <a:ext uri="{FF2B5EF4-FFF2-40B4-BE49-F238E27FC236}">
                  <a16:creationId xmlns:a16="http://schemas.microsoft.com/office/drawing/2014/main" id="{6FD08290-957A-4319-8441-D83AC78E1E4B}"/>
                </a:ext>
              </a:extLst>
            </p:cNvPr>
            <p:cNvCxnSpPr/>
            <p:nvPr/>
          </p:nvCxnSpPr>
          <p:spPr bwMode="auto">
            <a:xfrm>
              <a:off x="6219825" y="2395538"/>
              <a:ext cx="314325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Gerader Verbinder 168">
              <a:extLst>
                <a:ext uri="{FF2B5EF4-FFF2-40B4-BE49-F238E27FC236}">
                  <a16:creationId xmlns:a16="http://schemas.microsoft.com/office/drawing/2014/main" id="{3FCFAC3D-0A17-4404-A007-F8DCC97D3F42}"/>
                </a:ext>
              </a:extLst>
            </p:cNvPr>
            <p:cNvCxnSpPr/>
            <p:nvPr/>
          </p:nvCxnSpPr>
          <p:spPr bwMode="auto">
            <a:xfrm>
              <a:off x="6531769" y="2393156"/>
              <a:ext cx="0" cy="40957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Gerader Verbinder 170">
              <a:extLst>
                <a:ext uri="{FF2B5EF4-FFF2-40B4-BE49-F238E27FC236}">
                  <a16:creationId xmlns:a16="http://schemas.microsoft.com/office/drawing/2014/main" id="{1474A370-06F3-4BF0-A19A-27664F943E5A}"/>
                </a:ext>
              </a:extLst>
            </p:cNvPr>
            <p:cNvCxnSpPr/>
            <p:nvPr/>
          </p:nvCxnSpPr>
          <p:spPr bwMode="auto">
            <a:xfrm>
              <a:off x="6534150" y="2800350"/>
              <a:ext cx="52863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6" name="Gruppieren 236">
            <a:extLst>
              <a:ext uri="{FF2B5EF4-FFF2-40B4-BE49-F238E27FC236}">
                <a16:creationId xmlns:a16="http://schemas.microsoft.com/office/drawing/2014/main" id="{77A49826-D02E-4839-96EF-33BF537FED2C}"/>
              </a:ext>
            </a:extLst>
          </p:cNvPr>
          <p:cNvGrpSpPr/>
          <p:nvPr/>
        </p:nvGrpSpPr>
        <p:grpSpPr>
          <a:xfrm>
            <a:off x="1026099" y="1648421"/>
            <a:ext cx="3090723" cy="345088"/>
            <a:chOff x="1876683" y="533875"/>
            <a:chExt cx="5733792" cy="635319"/>
          </a:xfrm>
        </p:grpSpPr>
        <p:cxnSp>
          <p:nvCxnSpPr>
            <p:cNvPr id="87" name="Gerader Verbinder 178">
              <a:extLst>
                <a:ext uri="{FF2B5EF4-FFF2-40B4-BE49-F238E27FC236}">
                  <a16:creationId xmlns:a16="http://schemas.microsoft.com/office/drawing/2014/main" id="{6DC0FD1E-B645-45E4-9FFE-16C692B847DD}"/>
                </a:ext>
              </a:extLst>
            </p:cNvPr>
            <p:cNvCxnSpPr/>
            <p:nvPr/>
          </p:nvCxnSpPr>
          <p:spPr bwMode="auto">
            <a:xfrm>
              <a:off x="1876683" y="533875"/>
              <a:ext cx="10928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Gerader Verbinder 180">
              <a:extLst>
                <a:ext uri="{FF2B5EF4-FFF2-40B4-BE49-F238E27FC236}">
                  <a16:creationId xmlns:a16="http://schemas.microsoft.com/office/drawing/2014/main" id="{DA859429-0820-46E8-A798-E79D1D3DC74A}"/>
                </a:ext>
              </a:extLst>
            </p:cNvPr>
            <p:cNvCxnSpPr/>
            <p:nvPr/>
          </p:nvCxnSpPr>
          <p:spPr bwMode="auto">
            <a:xfrm>
              <a:off x="1981200" y="533875"/>
              <a:ext cx="0" cy="3524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Gerader Verbinder 182">
              <a:extLst>
                <a:ext uri="{FF2B5EF4-FFF2-40B4-BE49-F238E27FC236}">
                  <a16:creationId xmlns:a16="http://schemas.microsoft.com/office/drawing/2014/main" id="{FB45B20F-D8DA-417D-AD01-90BF825CDBF9}"/>
                </a:ext>
              </a:extLst>
            </p:cNvPr>
            <p:cNvCxnSpPr/>
            <p:nvPr/>
          </p:nvCxnSpPr>
          <p:spPr bwMode="auto">
            <a:xfrm>
              <a:off x="1985963" y="569119"/>
              <a:ext cx="142875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Gerader Verbinder 184">
              <a:extLst>
                <a:ext uri="{FF2B5EF4-FFF2-40B4-BE49-F238E27FC236}">
                  <a16:creationId xmlns:a16="http://schemas.microsoft.com/office/drawing/2014/main" id="{BD2C03EB-342D-4604-A6E3-7ECD8B33D2B4}"/>
                </a:ext>
              </a:extLst>
            </p:cNvPr>
            <p:cNvCxnSpPr/>
            <p:nvPr/>
          </p:nvCxnSpPr>
          <p:spPr bwMode="auto">
            <a:xfrm>
              <a:off x="2124075" y="569119"/>
              <a:ext cx="0" cy="3571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Gerader Verbinder 186">
              <a:extLst>
                <a:ext uri="{FF2B5EF4-FFF2-40B4-BE49-F238E27FC236}">
                  <a16:creationId xmlns:a16="http://schemas.microsoft.com/office/drawing/2014/main" id="{3034738B-B9B9-4229-A204-ACDF53C9CC88}"/>
                </a:ext>
              </a:extLst>
            </p:cNvPr>
            <p:cNvCxnSpPr/>
            <p:nvPr/>
          </p:nvCxnSpPr>
          <p:spPr bwMode="auto">
            <a:xfrm>
              <a:off x="2128838" y="607219"/>
              <a:ext cx="223837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Gerader Verbinder 188">
              <a:extLst>
                <a:ext uri="{FF2B5EF4-FFF2-40B4-BE49-F238E27FC236}">
                  <a16:creationId xmlns:a16="http://schemas.microsoft.com/office/drawing/2014/main" id="{ECD9C5C7-8798-45C8-84C2-C1626A669F65}"/>
                </a:ext>
              </a:extLst>
            </p:cNvPr>
            <p:cNvCxnSpPr/>
            <p:nvPr/>
          </p:nvCxnSpPr>
          <p:spPr bwMode="auto">
            <a:xfrm>
              <a:off x="2352675" y="604838"/>
              <a:ext cx="0" cy="3095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Gerader Verbinder 190">
              <a:extLst>
                <a:ext uri="{FF2B5EF4-FFF2-40B4-BE49-F238E27FC236}">
                  <a16:creationId xmlns:a16="http://schemas.microsoft.com/office/drawing/2014/main" id="{3E86C4A2-47B6-41AC-8C84-23AFF4ED0F25}"/>
                </a:ext>
              </a:extLst>
            </p:cNvPr>
            <p:cNvCxnSpPr/>
            <p:nvPr/>
          </p:nvCxnSpPr>
          <p:spPr bwMode="auto">
            <a:xfrm>
              <a:off x="2352675" y="640556"/>
              <a:ext cx="9048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Gerader Verbinder 192">
              <a:extLst>
                <a:ext uri="{FF2B5EF4-FFF2-40B4-BE49-F238E27FC236}">
                  <a16:creationId xmlns:a16="http://schemas.microsoft.com/office/drawing/2014/main" id="{53FBAB77-FDEA-421F-B499-09749A828BFE}"/>
                </a:ext>
              </a:extLst>
            </p:cNvPr>
            <p:cNvCxnSpPr/>
            <p:nvPr/>
          </p:nvCxnSpPr>
          <p:spPr bwMode="auto">
            <a:xfrm>
              <a:off x="2443163" y="635794"/>
              <a:ext cx="0" cy="4048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Gerader Verbinder 194">
              <a:extLst>
                <a:ext uri="{FF2B5EF4-FFF2-40B4-BE49-F238E27FC236}">
                  <a16:creationId xmlns:a16="http://schemas.microsoft.com/office/drawing/2014/main" id="{4D4BD850-A49D-49C2-9124-B4935D2BF765}"/>
                </a:ext>
              </a:extLst>
            </p:cNvPr>
            <p:cNvCxnSpPr/>
            <p:nvPr/>
          </p:nvCxnSpPr>
          <p:spPr bwMode="auto">
            <a:xfrm>
              <a:off x="2443163" y="676275"/>
              <a:ext cx="216951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Gerader Verbinder 196">
              <a:extLst>
                <a:ext uri="{FF2B5EF4-FFF2-40B4-BE49-F238E27FC236}">
                  <a16:creationId xmlns:a16="http://schemas.microsoft.com/office/drawing/2014/main" id="{7EB07043-1330-4FC7-BCE2-EF2A3C22CEBA}"/>
                </a:ext>
              </a:extLst>
            </p:cNvPr>
            <p:cNvCxnSpPr/>
            <p:nvPr/>
          </p:nvCxnSpPr>
          <p:spPr bwMode="auto">
            <a:xfrm>
              <a:off x="2660114" y="676275"/>
              <a:ext cx="0" cy="3095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Gerader Verbinder 198">
              <a:extLst>
                <a:ext uri="{FF2B5EF4-FFF2-40B4-BE49-F238E27FC236}">
                  <a16:creationId xmlns:a16="http://schemas.microsoft.com/office/drawing/2014/main" id="{B75B0871-4950-4B92-AD27-24086C1AEE6E}"/>
                </a:ext>
              </a:extLst>
            </p:cNvPr>
            <p:cNvCxnSpPr/>
            <p:nvPr/>
          </p:nvCxnSpPr>
          <p:spPr bwMode="auto">
            <a:xfrm>
              <a:off x="2660114" y="707231"/>
              <a:ext cx="125949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Gerader Verbinder 200">
              <a:extLst>
                <a:ext uri="{FF2B5EF4-FFF2-40B4-BE49-F238E27FC236}">
                  <a16:creationId xmlns:a16="http://schemas.microsoft.com/office/drawing/2014/main" id="{EC0E4A33-F292-4FFF-BB1B-ADC07A100F4B}"/>
                </a:ext>
              </a:extLst>
            </p:cNvPr>
            <p:cNvCxnSpPr/>
            <p:nvPr/>
          </p:nvCxnSpPr>
          <p:spPr bwMode="auto">
            <a:xfrm>
              <a:off x="2786063" y="707231"/>
              <a:ext cx="0" cy="3095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Gerader Verbinder 202">
              <a:extLst>
                <a:ext uri="{FF2B5EF4-FFF2-40B4-BE49-F238E27FC236}">
                  <a16:creationId xmlns:a16="http://schemas.microsoft.com/office/drawing/2014/main" id="{8A6AA07D-8EFA-4935-9315-722126A3D938}"/>
                </a:ext>
              </a:extLst>
            </p:cNvPr>
            <p:cNvCxnSpPr/>
            <p:nvPr/>
          </p:nvCxnSpPr>
          <p:spPr bwMode="auto">
            <a:xfrm>
              <a:off x="2786063" y="738188"/>
              <a:ext cx="2381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Gerader Verbinder 204">
              <a:extLst>
                <a:ext uri="{FF2B5EF4-FFF2-40B4-BE49-F238E27FC236}">
                  <a16:creationId xmlns:a16="http://schemas.microsoft.com/office/drawing/2014/main" id="{9AE01139-A956-4AE5-84CF-05498D4B4707}"/>
                </a:ext>
              </a:extLst>
            </p:cNvPr>
            <p:cNvCxnSpPr/>
            <p:nvPr/>
          </p:nvCxnSpPr>
          <p:spPr bwMode="auto">
            <a:xfrm>
              <a:off x="2809875" y="738188"/>
              <a:ext cx="0" cy="5476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Gerader Verbinder 206">
              <a:extLst>
                <a:ext uri="{FF2B5EF4-FFF2-40B4-BE49-F238E27FC236}">
                  <a16:creationId xmlns:a16="http://schemas.microsoft.com/office/drawing/2014/main" id="{D3367B94-454F-44D5-BFE9-D4113F9BD002}"/>
                </a:ext>
              </a:extLst>
            </p:cNvPr>
            <p:cNvCxnSpPr/>
            <p:nvPr/>
          </p:nvCxnSpPr>
          <p:spPr bwMode="auto">
            <a:xfrm>
              <a:off x="2809875" y="790575"/>
              <a:ext cx="16430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Gerader Verbinder 208">
              <a:extLst>
                <a:ext uri="{FF2B5EF4-FFF2-40B4-BE49-F238E27FC236}">
                  <a16:creationId xmlns:a16="http://schemas.microsoft.com/office/drawing/2014/main" id="{610B8019-1CDD-4073-AC05-38C67E351F77}"/>
                </a:ext>
              </a:extLst>
            </p:cNvPr>
            <p:cNvCxnSpPr/>
            <p:nvPr/>
          </p:nvCxnSpPr>
          <p:spPr bwMode="auto">
            <a:xfrm>
              <a:off x="2971800" y="792956"/>
              <a:ext cx="0" cy="5000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Gerader Verbinder 210">
              <a:extLst>
                <a:ext uri="{FF2B5EF4-FFF2-40B4-BE49-F238E27FC236}">
                  <a16:creationId xmlns:a16="http://schemas.microsoft.com/office/drawing/2014/main" id="{01055A0C-5C94-4B24-969E-751E0A20D514}"/>
                </a:ext>
              </a:extLst>
            </p:cNvPr>
            <p:cNvCxnSpPr/>
            <p:nvPr/>
          </p:nvCxnSpPr>
          <p:spPr bwMode="auto">
            <a:xfrm>
              <a:off x="2974181" y="845344"/>
              <a:ext cx="107157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Gerader Verbinder 212">
              <a:extLst>
                <a:ext uri="{FF2B5EF4-FFF2-40B4-BE49-F238E27FC236}">
                  <a16:creationId xmlns:a16="http://schemas.microsoft.com/office/drawing/2014/main" id="{1A2492B4-F0DB-4CC7-9D50-4A893B0322CA}"/>
                </a:ext>
              </a:extLst>
            </p:cNvPr>
            <p:cNvCxnSpPr/>
            <p:nvPr/>
          </p:nvCxnSpPr>
          <p:spPr bwMode="auto">
            <a:xfrm>
              <a:off x="3081338" y="842963"/>
              <a:ext cx="0" cy="381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Gerader Verbinder 214">
              <a:extLst>
                <a:ext uri="{FF2B5EF4-FFF2-40B4-BE49-F238E27FC236}">
                  <a16:creationId xmlns:a16="http://schemas.microsoft.com/office/drawing/2014/main" id="{C3C8548A-7891-4457-B115-684B6F2EE72F}"/>
                </a:ext>
              </a:extLst>
            </p:cNvPr>
            <p:cNvCxnSpPr/>
            <p:nvPr/>
          </p:nvCxnSpPr>
          <p:spPr bwMode="auto">
            <a:xfrm>
              <a:off x="3081338" y="883444"/>
              <a:ext cx="362207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Gerader Verbinder 216">
              <a:extLst>
                <a:ext uri="{FF2B5EF4-FFF2-40B4-BE49-F238E27FC236}">
                  <a16:creationId xmlns:a16="http://schemas.microsoft.com/office/drawing/2014/main" id="{190FC18B-A7E9-4FF0-AA10-00A83F2A641D}"/>
                </a:ext>
              </a:extLst>
            </p:cNvPr>
            <p:cNvCxnSpPr/>
            <p:nvPr/>
          </p:nvCxnSpPr>
          <p:spPr bwMode="auto">
            <a:xfrm>
              <a:off x="3443545" y="881063"/>
              <a:ext cx="0" cy="4048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Gerader Verbinder 218">
              <a:extLst>
                <a:ext uri="{FF2B5EF4-FFF2-40B4-BE49-F238E27FC236}">
                  <a16:creationId xmlns:a16="http://schemas.microsoft.com/office/drawing/2014/main" id="{95937E2E-8F52-44C5-BEAF-130CA0970293}"/>
                </a:ext>
              </a:extLst>
            </p:cNvPr>
            <p:cNvCxnSpPr/>
            <p:nvPr/>
          </p:nvCxnSpPr>
          <p:spPr bwMode="auto">
            <a:xfrm>
              <a:off x="3443545" y="923925"/>
              <a:ext cx="156905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Gerader Verbinder 220">
              <a:extLst>
                <a:ext uri="{FF2B5EF4-FFF2-40B4-BE49-F238E27FC236}">
                  <a16:creationId xmlns:a16="http://schemas.microsoft.com/office/drawing/2014/main" id="{6CB1B3AE-E84D-49D2-B3EB-A313CFD68992}"/>
                </a:ext>
              </a:extLst>
            </p:cNvPr>
            <p:cNvCxnSpPr/>
            <p:nvPr/>
          </p:nvCxnSpPr>
          <p:spPr bwMode="auto">
            <a:xfrm>
              <a:off x="3600450" y="921544"/>
              <a:ext cx="0" cy="3095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Gerader Verbinder 222">
              <a:extLst>
                <a:ext uri="{FF2B5EF4-FFF2-40B4-BE49-F238E27FC236}">
                  <a16:creationId xmlns:a16="http://schemas.microsoft.com/office/drawing/2014/main" id="{73034FDD-985D-4DCE-AABC-6C4D0DEA05F3}"/>
                </a:ext>
              </a:extLst>
            </p:cNvPr>
            <p:cNvCxnSpPr/>
            <p:nvPr/>
          </p:nvCxnSpPr>
          <p:spPr bwMode="auto">
            <a:xfrm>
              <a:off x="3600450" y="952500"/>
              <a:ext cx="188119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Gerader Verbinder 224">
              <a:extLst>
                <a:ext uri="{FF2B5EF4-FFF2-40B4-BE49-F238E27FC236}">
                  <a16:creationId xmlns:a16="http://schemas.microsoft.com/office/drawing/2014/main" id="{B8A0EB3D-6EF0-4FEB-A6A7-0AF8E343EB3F}"/>
                </a:ext>
              </a:extLst>
            </p:cNvPr>
            <p:cNvCxnSpPr/>
            <p:nvPr/>
          </p:nvCxnSpPr>
          <p:spPr bwMode="auto">
            <a:xfrm>
              <a:off x="3788569" y="952500"/>
              <a:ext cx="0" cy="8810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Gerader Verbinder 226">
              <a:extLst>
                <a:ext uri="{FF2B5EF4-FFF2-40B4-BE49-F238E27FC236}">
                  <a16:creationId xmlns:a16="http://schemas.microsoft.com/office/drawing/2014/main" id="{1EC59D4E-867E-48B9-BF9E-2D453BFD7946}"/>
                </a:ext>
              </a:extLst>
            </p:cNvPr>
            <p:cNvCxnSpPr/>
            <p:nvPr/>
          </p:nvCxnSpPr>
          <p:spPr bwMode="auto">
            <a:xfrm>
              <a:off x="3788569" y="1042988"/>
              <a:ext cx="381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Gerader Verbinder 228">
              <a:extLst>
                <a:ext uri="{FF2B5EF4-FFF2-40B4-BE49-F238E27FC236}">
                  <a16:creationId xmlns:a16="http://schemas.microsoft.com/office/drawing/2014/main" id="{6D2C95C0-E90A-41D3-90B8-83E24771DB2A}"/>
                </a:ext>
              </a:extLst>
            </p:cNvPr>
            <p:cNvCxnSpPr/>
            <p:nvPr/>
          </p:nvCxnSpPr>
          <p:spPr bwMode="auto">
            <a:xfrm>
              <a:off x="3831431" y="1040606"/>
              <a:ext cx="0" cy="7858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Gerader Verbinder 230">
              <a:extLst>
                <a:ext uri="{FF2B5EF4-FFF2-40B4-BE49-F238E27FC236}">
                  <a16:creationId xmlns:a16="http://schemas.microsoft.com/office/drawing/2014/main" id="{194D0B8D-520D-4062-B7D7-FE91F52DF2FD}"/>
                </a:ext>
              </a:extLst>
            </p:cNvPr>
            <p:cNvCxnSpPr/>
            <p:nvPr/>
          </p:nvCxnSpPr>
          <p:spPr bwMode="auto">
            <a:xfrm>
              <a:off x="3826669" y="1116806"/>
              <a:ext cx="478631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Gerader Verbinder 232">
              <a:extLst>
                <a:ext uri="{FF2B5EF4-FFF2-40B4-BE49-F238E27FC236}">
                  <a16:creationId xmlns:a16="http://schemas.microsoft.com/office/drawing/2014/main" id="{7E33FF09-283F-4D34-B9F0-588789D700C5}"/>
                </a:ext>
              </a:extLst>
            </p:cNvPr>
            <p:cNvCxnSpPr/>
            <p:nvPr/>
          </p:nvCxnSpPr>
          <p:spPr bwMode="auto">
            <a:xfrm>
              <a:off x="4310063" y="1119188"/>
              <a:ext cx="0" cy="5000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Gerader Verbinder 234">
              <a:extLst>
                <a:ext uri="{FF2B5EF4-FFF2-40B4-BE49-F238E27FC236}">
                  <a16:creationId xmlns:a16="http://schemas.microsoft.com/office/drawing/2014/main" id="{90666010-03A1-4707-B14C-0ECA51B6121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05300" y="1169194"/>
              <a:ext cx="3305175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627BAEEA-30C8-CDCA-7B83-D7239E250117}"/>
              </a:ext>
            </a:extLst>
          </p:cNvPr>
          <p:cNvGraphicFramePr>
            <a:graphicFrameLocks noGrp="1"/>
          </p:cNvGraphicFramePr>
          <p:nvPr/>
        </p:nvGraphicFramePr>
        <p:xfrm>
          <a:off x="4641971" y="1266814"/>
          <a:ext cx="4363227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260">
                  <a:extLst>
                    <a:ext uri="{9D8B030D-6E8A-4147-A177-3AD203B41FA5}">
                      <a16:colId xmlns:a16="http://schemas.microsoft.com/office/drawing/2014/main" val="2367626665"/>
                    </a:ext>
                  </a:extLst>
                </a:gridCol>
                <a:gridCol w="1199930">
                  <a:extLst>
                    <a:ext uri="{9D8B030D-6E8A-4147-A177-3AD203B41FA5}">
                      <a16:colId xmlns:a16="http://schemas.microsoft.com/office/drawing/2014/main" val="1348754247"/>
                    </a:ext>
                  </a:extLst>
                </a:gridCol>
                <a:gridCol w="1305037">
                  <a:extLst>
                    <a:ext uri="{9D8B030D-6E8A-4147-A177-3AD203B41FA5}">
                      <a16:colId xmlns:a16="http://schemas.microsoft.com/office/drawing/2014/main" val="1980582566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/>
                        <a:t>&lt; </a:t>
                      </a:r>
                      <a:r>
                        <a:rPr lang="de-DE" sz="1000" b="1" dirty="0"/>
                        <a:t>55 J.</a:t>
                      </a:r>
                      <a:br>
                        <a:rPr lang="de-DE" sz="1000" b="1" dirty="0"/>
                      </a:br>
                      <a:r>
                        <a:rPr lang="de-DE" sz="1000" b="0" dirty="0"/>
                        <a:t>(n = 132)</a:t>
                      </a:r>
                    </a:p>
                  </a:txBody>
                  <a:tcPr marL="72000" marR="72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/>
                        <a:t>≥ </a:t>
                      </a:r>
                      <a:r>
                        <a:rPr lang="de-DE" sz="1000" b="1" dirty="0"/>
                        <a:t>55 J.</a:t>
                      </a:r>
                      <a:br>
                        <a:rPr lang="de-DE" sz="1000" b="1" dirty="0"/>
                      </a:br>
                      <a:r>
                        <a:rPr lang="de-DE" sz="1000" b="0" dirty="0"/>
                        <a:t>(n = 92)</a:t>
                      </a:r>
                    </a:p>
                  </a:txBody>
                  <a:tcPr marL="72000" marR="7200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270249"/>
                  </a:ext>
                </a:extLst>
              </a:tr>
              <a:tr h="122225">
                <a:tc>
                  <a:txBody>
                    <a:bodyPr/>
                    <a:lstStyle/>
                    <a:p>
                      <a:r>
                        <a:rPr lang="de-DE" sz="1000" b="1"/>
                        <a:t>Gesamtüberleben</a:t>
                      </a:r>
                      <a:endParaRPr lang="de-DE" sz="1000" b="1" dirty="0"/>
                    </a:p>
                    <a:p>
                      <a:r>
                        <a:rPr lang="de-DE" sz="1000" b="0"/>
                        <a:t>   Blin </a:t>
                      </a:r>
                      <a:r>
                        <a:rPr lang="de-DE" sz="1000" b="0" dirty="0"/>
                        <a:t>vs</a:t>
                      </a:r>
                      <a:r>
                        <a:rPr lang="de-DE" sz="1000" b="0"/>
                        <a:t>. Kontrolle (Median)</a:t>
                      </a:r>
                      <a:endParaRPr lang="de-DE" sz="1000" b="0" dirty="0"/>
                    </a:p>
                    <a:p>
                      <a:r>
                        <a:rPr lang="de-DE" sz="1000" b="0"/>
                        <a:t>   Hazard </a:t>
                      </a:r>
                      <a:r>
                        <a:rPr lang="de-DE" sz="1000" b="0" dirty="0"/>
                        <a:t>Ratio [95 % KI]</a:t>
                      </a:r>
                    </a:p>
                    <a:p>
                      <a:r>
                        <a:rPr lang="de-DE" sz="1000" b="0"/>
                        <a:t>   </a:t>
                      </a:r>
                      <a:r>
                        <a:rPr lang="de-DE" sz="1000" b="0" dirty="0"/>
                        <a:t>p-Wert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  <a:p>
                      <a:pPr algn="ctr"/>
                      <a:r>
                        <a:rPr lang="de-DE" sz="1000" dirty="0"/>
                        <a:t>NE vs. NE</a:t>
                      </a:r>
                    </a:p>
                    <a:p>
                      <a:pPr algn="ctr"/>
                      <a:r>
                        <a:rPr lang="de-DE" sz="1000" dirty="0"/>
                        <a:t>0,18 [0,06–0,52]</a:t>
                      </a:r>
                    </a:p>
                    <a:p>
                      <a:pPr algn="ctr"/>
                      <a:r>
                        <a:rPr lang="de-DE" sz="1000" b="1" dirty="0"/>
                        <a:t>&lt;0,001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  <a:p>
                      <a:pPr algn="ctr"/>
                      <a:r>
                        <a:rPr lang="de-DE" sz="1000" dirty="0"/>
                        <a:t>NE vs. 71,4 Mo.</a:t>
                      </a:r>
                    </a:p>
                    <a:p>
                      <a:pPr algn="ctr"/>
                      <a:r>
                        <a:rPr lang="de-DE" sz="1000" dirty="0"/>
                        <a:t>0,77 [0,37–1,58]</a:t>
                      </a:r>
                    </a:p>
                    <a:p>
                      <a:pPr algn="ctr"/>
                      <a:r>
                        <a:rPr lang="de-DE" sz="1000" dirty="0"/>
                        <a:t>0,47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8194291"/>
                  </a:ext>
                </a:extLst>
              </a:tr>
            </a:tbl>
          </a:graphicData>
        </a:graphic>
      </p:graphicFrame>
      <p:graphicFrame>
        <p:nvGraphicFramePr>
          <p:cNvPr id="117" name="Tabelle 116">
            <a:extLst>
              <a:ext uri="{FF2B5EF4-FFF2-40B4-BE49-F238E27FC236}">
                <a16:creationId xmlns:a16="http://schemas.microsoft.com/office/drawing/2014/main" id="{A73A3DEB-DF07-9C97-FCF4-7CCC9998DBB6}"/>
              </a:ext>
            </a:extLst>
          </p:cNvPr>
          <p:cNvGraphicFramePr>
            <a:graphicFrameLocks noGrp="1"/>
          </p:cNvGraphicFramePr>
          <p:nvPr/>
        </p:nvGraphicFramePr>
        <p:xfrm>
          <a:off x="4628989" y="2858797"/>
          <a:ext cx="437621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245">
                  <a:extLst>
                    <a:ext uri="{9D8B030D-6E8A-4147-A177-3AD203B41FA5}">
                      <a16:colId xmlns:a16="http://schemas.microsoft.com/office/drawing/2014/main" val="2367626665"/>
                    </a:ext>
                  </a:extLst>
                </a:gridCol>
                <a:gridCol w="1204332">
                  <a:extLst>
                    <a:ext uri="{9D8B030D-6E8A-4147-A177-3AD203B41FA5}">
                      <a16:colId xmlns:a16="http://schemas.microsoft.com/office/drawing/2014/main" val="4173935916"/>
                    </a:ext>
                  </a:extLst>
                </a:gridCol>
                <a:gridCol w="1392633">
                  <a:extLst>
                    <a:ext uri="{9D8B030D-6E8A-4147-A177-3AD203B41FA5}">
                      <a16:colId xmlns:a16="http://schemas.microsoft.com/office/drawing/2014/main" val="1103765963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endParaRPr lang="de-DE" sz="1000" b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/>
                        <a:t>MRD nicht nachweisbar</a:t>
                      </a:r>
                      <a:endParaRPr lang="de-DE" sz="1000" b="1" dirty="0"/>
                    </a:p>
                    <a:p>
                      <a:pPr algn="ctr"/>
                      <a:r>
                        <a:rPr lang="de-DE" sz="1000" b="0" dirty="0"/>
                        <a:t>(n = 187)</a:t>
                      </a:r>
                    </a:p>
                  </a:txBody>
                  <a:tcPr marL="72000" marR="72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/>
                        <a:t>MRD &gt; nicht nachweisbar – 0,01 </a:t>
                      </a:r>
                      <a:r>
                        <a:rPr lang="de-DE" sz="1000" b="1" dirty="0"/>
                        <a:t>%</a:t>
                      </a:r>
                    </a:p>
                    <a:p>
                      <a:pPr algn="ctr"/>
                      <a:r>
                        <a:rPr lang="de-DE" sz="1000" b="0" dirty="0"/>
                        <a:t>(n = 37)</a:t>
                      </a:r>
                    </a:p>
                  </a:txBody>
                  <a:tcPr marL="36000" marR="3600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270249"/>
                  </a:ext>
                </a:extLst>
              </a:tr>
              <a:tr h="122225">
                <a:tc>
                  <a:txBody>
                    <a:bodyPr/>
                    <a:lstStyle/>
                    <a:p>
                      <a:r>
                        <a:rPr lang="de-DE" sz="1000" b="1"/>
                        <a:t>Gesamtüberleben</a:t>
                      </a:r>
                      <a:endParaRPr lang="de-DE" sz="1000" b="1" dirty="0"/>
                    </a:p>
                    <a:p>
                      <a:r>
                        <a:rPr lang="de-DE" sz="1000" b="0"/>
                        <a:t>   Blin vs. Kontrolle (Median)</a:t>
                      </a:r>
                      <a:endParaRPr lang="de-DE" sz="1000" b="0" dirty="0"/>
                    </a:p>
                    <a:p>
                      <a:r>
                        <a:rPr lang="de-DE" sz="1000" b="0"/>
                        <a:t>   Hazard </a:t>
                      </a:r>
                      <a:r>
                        <a:rPr lang="de-DE" sz="1000" b="0" dirty="0"/>
                        <a:t>Ratio [95 % KI]</a:t>
                      </a:r>
                    </a:p>
                    <a:p>
                      <a:r>
                        <a:rPr lang="de-DE" sz="1000" b="0"/>
                        <a:t>   p-Wert</a:t>
                      </a:r>
                      <a:endParaRPr lang="de-DE" sz="1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  <a:p>
                      <a:pPr algn="ctr"/>
                      <a:r>
                        <a:rPr lang="de-DE" sz="1000" dirty="0"/>
                        <a:t>NE vs. NE</a:t>
                      </a:r>
                    </a:p>
                    <a:p>
                      <a:pPr algn="ctr"/>
                      <a:r>
                        <a:rPr lang="de-DE" sz="1000" dirty="0"/>
                        <a:t>0,51 [0,27–0,97]</a:t>
                      </a:r>
                    </a:p>
                    <a:p>
                      <a:pPr algn="ctr"/>
                      <a:r>
                        <a:rPr lang="de-DE" sz="1000" b="1" dirty="0"/>
                        <a:t>0,038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  <a:p>
                      <a:pPr algn="ctr"/>
                      <a:r>
                        <a:rPr lang="de-DE" sz="1000" dirty="0"/>
                        <a:t>NE vs. 38,0 Mo.</a:t>
                      </a:r>
                    </a:p>
                    <a:p>
                      <a:pPr algn="ctr"/>
                      <a:r>
                        <a:rPr lang="de-DE" sz="1000" dirty="0"/>
                        <a:t>0,35 [0,06–1,94]</a:t>
                      </a:r>
                    </a:p>
                    <a:p>
                      <a:pPr algn="ctr"/>
                      <a:r>
                        <a:rPr lang="de-DE" sz="1000" dirty="0"/>
                        <a:t>0,16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8194291"/>
                  </a:ext>
                </a:extLst>
              </a:tr>
            </a:tbl>
          </a:graphicData>
        </a:graphic>
      </p:graphicFrame>
      <p:sp>
        <p:nvSpPr>
          <p:cNvPr id="118" name="Textfeld 117">
            <a:extLst>
              <a:ext uri="{FF2B5EF4-FFF2-40B4-BE49-F238E27FC236}">
                <a16:creationId xmlns:a16="http://schemas.microsoft.com/office/drawing/2014/main" id="{0E7378CF-6996-DDD4-A956-C1E129CC1397}"/>
              </a:ext>
            </a:extLst>
          </p:cNvPr>
          <p:cNvSpPr txBox="1"/>
          <p:nvPr/>
        </p:nvSpPr>
        <p:spPr>
          <a:xfrm>
            <a:off x="4555845" y="948399"/>
            <a:ext cx="4027841" cy="327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Subgruppenanalyse nach Alter²:</a:t>
            </a:r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56662246-F653-5D9D-A0E4-CC88311FF561}"/>
              </a:ext>
            </a:extLst>
          </p:cNvPr>
          <p:cNvSpPr txBox="1"/>
          <p:nvPr/>
        </p:nvSpPr>
        <p:spPr>
          <a:xfrm>
            <a:off x="4540605" y="2553435"/>
            <a:ext cx="4235994" cy="327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Subgruppenanalyse nach MRD-Niveau*²: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A1A253-EF82-52BE-A086-B39D57A9262D}"/>
              </a:ext>
            </a:extLst>
          </p:cNvPr>
          <p:cNvSpPr txBox="1">
            <a:spLocks/>
          </p:cNvSpPr>
          <p:nvPr/>
        </p:nvSpPr>
        <p:spPr>
          <a:xfrm>
            <a:off x="0" y="4346062"/>
            <a:ext cx="9144000" cy="43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0" tIns="0" rIns="0" bIns="0" anchor="ctr"/>
          <a:lstStyle>
            <a:lvl1pPr marL="257175" indent="-257175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 defTabSz="6858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de-DE" sz="1200" b="1" dirty="0">
                <a:solidFill>
                  <a:schemeClr val="bg1"/>
                </a:solidFill>
              </a:rPr>
              <a:t>Verbessertes </a:t>
            </a:r>
            <a:r>
              <a:rPr lang="de-DE" sz="1200" b="1">
                <a:solidFill>
                  <a:schemeClr val="bg1"/>
                </a:solidFill>
              </a:rPr>
              <a:t>OS (und RFS) durch Hinzunahme von Blinatumomab zur Chemo </a:t>
            </a:r>
            <a:r>
              <a:rPr lang="de-DE" sz="1200" b="1" dirty="0">
                <a:solidFill>
                  <a:schemeClr val="bg1"/>
                </a:solidFill>
              </a:rPr>
              <a:t>bei MRD-negativen Patienten,</a:t>
            </a:r>
          </a:p>
          <a:p>
            <a:pPr marL="0" lvl="1" indent="0" algn="ctr" defTabSz="6858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de-DE" sz="1200" b="1" dirty="0">
                <a:solidFill>
                  <a:schemeClr val="bg1"/>
                </a:solidFill>
              </a:rPr>
              <a:t>v.a. bei Patienten &lt; 55 Jahre und Patienten </a:t>
            </a:r>
            <a:r>
              <a:rPr lang="de-DE" sz="1200" b="1">
                <a:solidFill>
                  <a:schemeClr val="bg1"/>
                </a:solidFill>
              </a:rPr>
              <a:t>mit nicht nachweisbarer </a:t>
            </a:r>
            <a:r>
              <a:rPr lang="de-DE" sz="1200" b="1" dirty="0">
                <a:solidFill>
                  <a:schemeClr val="bg1"/>
                </a:solidFill>
              </a:rPr>
              <a:t>MRD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3788A7F-8C22-E86D-C4F7-21A97E16F76D}"/>
              </a:ext>
            </a:extLst>
          </p:cNvPr>
          <p:cNvSpPr txBox="1"/>
          <p:nvPr/>
        </p:nvSpPr>
        <p:spPr>
          <a:xfrm>
            <a:off x="3501592" y="2364265"/>
            <a:ext cx="105406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>
                <a:solidFill>
                  <a:schemeClr val="tx2">
                    <a:lumMod val="75000"/>
                  </a:schemeClr>
                </a:solidFill>
                <a:latin typeface="Arial"/>
                <a:ea typeface="Calibri" panose="020F0502020204030204" pitchFamily="34" charset="0"/>
              </a:rPr>
              <a:t>medianes OS:</a:t>
            </a:r>
          </a:p>
          <a:p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71,4 Monate</a:t>
            </a:r>
            <a:endParaRPr lang="de-DE" sz="105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6F9C68E7-C9F8-2C75-000A-89D4A4AFC088}"/>
              </a:ext>
            </a:extLst>
          </p:cNvPr>
          <p:cNvSpPr txBox="1"/>
          <p:nvPr/>
        </p:nvSpPr>
        <p:spPr>
          <a:xfrm>
            <a:off x="2535586" y="1792254"/>
            <a:ext cx="189796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>
                <a:solidFill>
                  <a:schemeClr val="accent1">
                    <a:lumMod val="75000"/>
                  </a:schemeClr>
                </a:solidFill>
                <a:latin typeface="Arial"/>
                <a:ea typeface="Calibri" panose="020F0502020204030204" pitchFamily="34" charset="0"/>
              </a:rPr>
              <a:t>medianes OS: nicht erreicht</a:t>
            </a:r>
            <a:endParaRPr lang="de-DE" sz="105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42C85CD3-A6DF-53F0-E62C-EB8AB59BFA0C}"/>
              </a:ext>
            </a:extLst>
          </p:cNvPr>
          <p:cNvSpPr txBox="1"/>
          <p:nvPr/>
        </p:nvSpPr>
        <p:spPr>
          <a:xfrm>
            <a:off x="972531" y="1431419"/>
            <a:ext cx="11149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100">
                <a:solidFill>
                  <a:schemeClr val="accent1">
                    <a:lumMod val="75000"/>
                  </a:schemeClr>
                </a:solidFill>
              </a:rPr>
              <a:t>Blin + Chemo</a:t>
            </a:r>
            <a:endParaRPr lang="en-US" sz="11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3" name="Textfeld 122">
            <a:extLst>
              <a:ext uri="{FF2B5EF4-FFF2-40B4-BE49-F238E27FC236}">
                <a16:creationId xmlns:a16="http://schemas.microsoft.com/office/drawing/2014/main" id="{E3E11B65-6E4A-7DF7-C277-C718FE314D08}"/>
              </a:ext>
            </a:extLst>
          </p:cNvPr>
          <p:cNvSpPr txBox="1"/>
          <p:nvPr/>
        </p:nvSpPr>
        <p:spPr>
          <a:xfrm>
            <a:off x="921264" y="1796241"/>
            <a:ext cx="11149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050">
                <a:solidFill>
                  <a:schemeClr val="tx2">
                    <a:lumMod val="75000"/>
                  </a:schemeClr>
                </a:solidFill>
                <a:latin typeface="Arial"/>
              </a:rPr>
              <a:t>Chemo</a:t>
            </a:r>
            <a:endParaRPr lang="en-US" sz="105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050759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8" y="372055"/>
            <a:ext cx="8631995" cy="460195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Blinatumomab + </a:t>
            </a:r>
            <a:r>
              <a:rPr lang="en-GB" dirty="0" err="1">
                <a:solidFill>
                  <a:srgbClr val="000000"/>
                </a:solidFill>
              </a:rPr>
              <a:t>Inotuzumab</a:t>
            </a:r>
            <a:r>
              <a:rPr lang="en-GB" dirty="0">
                <a:solidFill>
                  <a:srgbClr val="000000"/>
                </a:solidFill>
              </a:rPr>
              <a:t> (</a:t>
            </a:r>
            <a:r>
              <a:rPr lang="en-GB" dirty="0" err="1">
                <a:solidFill>
                  <a:srgbClr val="000000"/>
                </a:solidFill>
              </a:rPr>
              <a:t>ohne</a:t>
            </a:r>
            <a:r>
              <a:rPr lang="en-GB" dirty="0">
                <a:solidFill>
                  <a:srgbClr val="000000"/>
                </a:solidFill>
              </a:rPr>
              <a:t> Chemo)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sz="1600" dirty="0" err="1">
                <a:solidFill>
                  <a:srgbClr val="000000"/>
                </a:solidFill>
              </a:rPr>
              <a:t>bei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älteren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Patienten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mit</a:t>
            </a:r>
            <a:r>
              <a:rPr lang="en-GB" sz="1600" dirty="0">
                <a:solidFill>
                  <a:srgbClr val="000000"/>
                </a:solidFill>
              </a:rPr>
              <a:t> neu </a:t>
            </a:r>
            <a:r>
              <a:rPr lang="en-GB" sz="1600" dirty="0" err="1">
                <a:solidFill>
                  <a:srgbClr val="000000"/>
                </a:solidFill>
              </a:rPr>
              <a:t>diagnostizierter</a:t>
            </a:r>
            <a:r>
              <a:rPr lang="en-GB" sz="1600" dirty="0">
                <a:solidFill>
                  <a:srgbClr val="000000"/>
                </a:solidFill>
              </a:rPr>
              <a:t> Ph</a:t>
            </a:r>
            <a:r>
              <a:rPr lang="en-GB" sz="1600" baseline="30000" dirty="0">
                <a:solidFill>
                  <a:srgbClr val="000000"/>
                </a:solidFill>
              </a:rPr>
              <a:t>-</a:t>
            </a:r>
            <a:r>
              <a:rPr lang="en-GB" sz="1600" dirty="0">
                <a:solidFill>
                  <a:srgbClr val="000000"/>
                </a:solidFill>
              </a:rPr>
              <a:t> B-ALL (ALLIANCE A041703)</a:t>
            </a:r>
            <a:endParaRPr lang="de-DE" sz="1400" dirty="0"/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CC093F64-8FB8-4AAE-B1D5-121F0BC478E3}"/>
              </a:ext>
            </a:extLst>
          </p:cNvPr>
          <p:cNvSpPr/>
          <p:nvPr/>
        </p:nvSpPr>
        <p:spPr bwMode="auto">
          <a:xfrm>
            <a:off x="296481" y="909992"/>
            <a:ext cx="1475084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Studiendesign:</a:t>
            </a:r>
            <a:endParaRPr kumimoji="0" lang="de-AT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D1799A96-3B92-4DA8-B518-E61F93A4051B}"/>
              </a:ext>
            </a:extLst>
          </p:cNvPr>
          <p:cNvSpPr/>
          <p:nvPr/>
        </p:nvSpPr>
        <p:spPr>
          <a:xfrm>
            <a:off x="-1" y="4591817"/>
            <a:ext cx="8639748" cy="55399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de-DE" sz="600" dirty="0"/>
              <a:t>* ≥ 20 % der Lymphoblasten</a:t>
            </a:r>
            <a:r>
              <a:rPr lang="de-DE" sz="600"/>
              <a:t>; </a:t>
            </a:r>
            <a:r>
              <a:rPr lang="de-DE" sz="600" baseline="30000"/>
              <a:t>§</a:t>
            </a:r>
            <a:r>
              <a:rPr lang="de-DE" sz="600"/>
              <a:t> </a:t>
            </a:r>
            <a:r>
              <a:rPr lang="de-DE" sz="600" dirty="0"/>
              <a:t>definiert als Zeit vom Therapiebeginn bis zum Nichterreichen von CR/</a:t>
            </a:r>
            <a:r>
              <a:rPr lang="de-DE" sz="600" dirty="0" err="1"/>
              <a:t>CRh</a:t>
            </a:r>
            <a:r>
              <a:rPr lang="de-DE" sz="600" dirty="0"/>
              <a:t>/</a:t>
            </a:r>
            <a:r>
              <a:rPr lang="de-DE" sz="600" dirty="0" err="1"/>
              <a:t>CRi</a:t>
            </a:r>
            <a:r>
              <a:rPr lang="de-DE" sz="600" dirty="0"/>
              <a:t> am Ende der </a:t>
            </a:r>
            <a:r>
              <a:rPr lang="de-DE" sz="600" dirty="0" err="1"/>
              <a:t>Blinatumomab</a:t>
            </a:r>
            <a:r>
              <a:rPr lang="de-DE" sz="600" dirty="0"/>
              <a:t>-Behandlung, Progression während der Therapie vor dem Ende der </a:t>
            </a:r>
            <a:r>
              <a:rPr lang="de-DE" sz="600" dirty="0" err="1"/>
              <a:t>Blinatumomab</a:t>
            </a:r>
            <a:r>
              <a:rPr lang="de-DE" sz="600" dirty="0"/>
              <a:t>-Behandlung, Rezidiv oder Tod, je nachdem, was zuerst eintritt.</a:t>
            </a:r>
          </a:p>
          <a:p>
            <a:r>
              <a:rPr lang="de-DE" sz="600" dirty="0"/>
              <a:t>ALL: akute lymphatische Leukämie; </a:t>
            </a:r>
            <a:r>
              <a:rPr lang="de-DE" sz="600" dirty="0" err="1"/>
              <a:t>alloHZT</a:t>
            </a:r>
            <a:r>
              <a:rPr lang="de-DE" sz="600" dirty="0"/>
              <a:t>: allogene hämatopoetische Stammzelltransplantation; CR: komplette Remission; </a:t>
            </a:r>
            <a:r>
              <a:rPr lang="de-DE" sz="600" dirty="0" err="1"/>
              <a:t>CRh</a:t>
            </a:r>
            <a:r>
              <a:rPr lang="de-DE" sz="600" dirty="0"/>
              <a:t>: komplette Remission mit partieller hämatologischer Regeneration; </a:t>
            </a:r>
            <a:r>
              <a:rPr lang="de-DE" sz="600" dirty="0" err="1"/>
              <a:t>CRi</a:t>
            </a:r>
            <a:r>
              <a:rPr lang="de-DE" sz="600" dirty="0"/>
              <a:t>: komplette Remission mit inkompletter Regeneration; EFS: ereignisfreies Überleben; i.th.: intrathekal; </a:t>
            </a:r>
            <a:r>
              <a:rPr lang="de-DE" sz="600" dirty="0" err="1"/>
              <a:t>i.v.</a:t>
            </a:r>
            <a:r>
              <a:rPr lang="de-DE" sz="600" dirty="0"/>
              <a:t>: intravenös; </a:t>
            </a:r>
            <a:r>
              <a:rPr lang="de-DE" sz="600" dirty="0" err="1"/>
              <a:t>kont</a:t>
            </a:r>
            <a:r>
              <a:rPr lang="de-DE" sz="600" dirty="0"/>
              <a:t>.: kontinuierlich; ND: neu diagnostiziert; </a:t>
            </a:r>
            <a:r>
              <a:rPr lang="en-US" sz="600" dirty="0"/>
              <a:t>Ph- CD22+ B-ALL: Philadelphia-</a:t>
            </a:r>
            <a:r>
              <a:rPr lang="en-US" sz="600" dirty="0" err="1"/>
              <a:t>Chromosom</a:t>
            </a:r>
            <a:r>
              <a:rPr lang="en-US" sz="600" dirty="0"/>
              <a:t> negative CD22-positive* B-Zell-ALL; </a:t>
            </a:r>
            <a:r>
              <a:rPr lang="de-DE" sz="600" dirty="0"/>
              <a:t>ZNS: zentrales Nervensystem.</a:t>
            </a:r>
          </a:p>
          <a:p>
            <a:r>
              <a:rPr lang="de-DE" sz="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NCT03739814</a:t>
            </a:r>
            <a:r>
              <a:rPr lang="de-DE" sz="600" dirty="0"/>
              <a:t>. </a:t>
            </a:r>
            <a:r>
              <a:rPr lang="de-DE" sz="600" dirty="0">
                <a:hlinkClick r:id="rId5"/>
              </a:rPr>
              <a:t>Wieduwilt M et al. EHA 2023, Abstract S117</a:t>
            </a:r>
            <a:r>
              <a:rPr lang="de-DE" sz="600" dirty="0"/>
              <a:t>.</a:t>
            </a:r>
            <a:endParaRPr lang="de-DE" sz="1400" dirty="0"/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684F645C-4A01-B814-7AF4-80E15541F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97" y="1279960"/>
            <a:ext cx="1044000" cy="14013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36000" tIns="36000" rIns="36000" bIns="0" anchor="ctr" anchorCtr="0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n = 33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Einschluss-kriterien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Calibri"/>
            </a:endParaRP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ND Ph- CD22+* </a:t>
            </a:r>
            <a:b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</a:b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B-ALL 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00" dirty="0">
                <a:solidFill>
                  <a:srgbClr val="000000"/>
                </a:solidFill>
                <a:latin typeface="Arial"/>
                <a:cs typeface="Calibri"/>
              </a:rPr>
              <a:t>Alter </a:t>
            </a:r>
            <a:r>
              <a:rPr lang="de-DE" sz="700" dirty="0">
                <a:solidFill>
                  <a:srgbClr val="000000"/>
                </a:solidFill>
                <a:latin typeface="Arial"/>
                <a:cs typeface="Calibri"/>
              </a:rPr>
              <a:t>≥ 60 Jahre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700" dirty="0">
                <a:solidFill>
                  <a:srgbClr val="000000"/>
                </a:solidFill>
                <a:latin typeface="Arial"/>
                <a:cs typeface="Calibri"/>
              </a:rPr>
              <a:t>Keine </a:t>
            </a:r>
            <a:r>
              <a:rPr lang="de-DE" sz="700" dirty="0" err="1">
                <a:solidFill>
                  <a:srgbClr val="000000"/>
                </a:solidFill>
                <a:latin typeface="Arial"/>
                <a:cs typeface="Calibri"/>
              </a:rPr>
              <a:t>alloHZT</a:t>
            </a:r>
            <a:r>
              <a:rPr lang="de-DE" sz="700" dirty="0">
                <a:solidFill>
                  <a:srgbClr val="000000"/>
                </a:solidFill>
                <a:latin typeface="Arial"/>
                <a:cs typeface="Calibri"/>
              </a:rPr>
              <a:t> geplant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700" dirty="0">
                <a:solidFill>
                  <a:srgbClr val="000000"/>
                </a:solidFill>
                <a:latin typeface="Arial"/>
                <a:cs typeface="Calibri"/>
              </a:rPr>
              <a:t>Keine ZNS-Leukämie oder Lebererkrankung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D2FE752-06EB-A45D-B492-345BB33DC920}"/>
              </a:ext>
            </a:extLst>
          </p:cNvPr>
          <p:cNvSpPr txBox="1">
            <a:spLocks/>
          </p:cNvSpPr>
          <p:nvPr/>
        </p:nvSpPr>
        <p:spPr bwMode="gray">
          <a:xfrm>
            <a:off x="395998" y="3168990"/>
            <a:ext cx="7976477" cy="10118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685800">
              <a:buClr>
                <a:srgbClr val="007CC2"/>
              </a:buClr>
              <a:defRPr/>
            </a:pPr>
            <a:r>
              <a:rPr kumimoji="0" lang="de-DE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ZNS-Prophylaxe mit 8x Methotrexat (je 15 mg i.th.)</a:t>
            </a:r>
          </a:p>
          <a:p>
            <a:pPr defTabSz="685800">
              <a:buClr>
                <a:srgbClr val="007CC2"/>
              </a:buClr>
              <a:defRPr/>
            </a:pPr>
            <a:r>
              <a:rPr lang="de-DE" sz="1200" kern="0" dirty="0">
                <a:solidFill>
                  <a:srgbClr val="000000"/>
                </a:solidFill>
                <a:latin typeface="Arial"/>
                <a:cs typeface="Lucida Sans Unicode"/>
              </a:rPr>
              <a:t>Es wurde keine Erhaltungstherapie verabreicht</a:t>
            </a:r>
            <a:endParaRPr lang="de-DE" sz="1200" b="1" kern="0" dirty="0">
              <a:solidFill>
                <a:srgbClr val="000000"/>
              </a:solidFill>
              <a:latin typeface="Arial"/>
              <a:cs typeface="Lucida Sans Unicode"/>
            </a:endParaRPr>
          </a:p>
          <a:p>
            <a:pPr defTabSz="685800">
              <a:buClr>
                <a:srgbClr val="007CC2"/>
              </a:buClr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Primärer Endpunkt: </a:t>
            </a:r>
            <a:r>
              <a:rPr kumimoji="0" lang="de-DE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e</a:t>
            </a:r>
            <a:r>
              <a:rPr lang="de-DE" sz="1200" kern="0" dirty="0" err="1">
                <a:solidFill>
                  <a:srgbClr val="000000"/>
                </a:solidFill>
                <a:latin typeface="Arial"/>
                <a:cs typeface="Lucida Sans Unicode"/>
              </a:rPr>
              <a:t>reignisfreies</a:t>
            </a:r>
            <a:r>
              <a:rPr lang="de-DE" sz="1200" kern="0" dirty="0">
                <a:solidFill>
                  <a:srgbClr val="000000"/>
                </a:solidFill>
                <a:latin typeface="Arial"/>
                <a:cs typeface="Lucida Sans Unicode"/>
              </a:rPr>
              <a:t> Überleben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 (EFS)</a:t>
            </a:r>
            <a:r>
              <a:rPr lang="de-DE" sz="1200" kern="0" baseline="30000" dirty="0">
                <a:solidFill>
                  <a:srgbClr val="000000"/>
                </a:solidFill>
                <a:cs typeface="Lucida Sans Unicode"/>
              </a:rPr>
              <a:t>§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 nach 1 </a:t>
            </a:r>
            <a:r>
              <a:rPr lang="de-DE" sz="1200" kern="0" dirty="0">
                <a:solidFill>
                  <a:srgbClr val="000000"/>
                </a:solidFill>
                <a:latin typeface="Arial"/>
                <a:cs typeface="Lucida Sans Unicode"/>
              </a:rPr>
              <a:t>Jahr; </a:t>
            </a:r>
            <a:br>
              <a:rPr lang="de-DE" sz="1200" kern="0" dirty="0">
                <a:solidFill>
                  <a:srgbClr val="000000"/>
                </a:solidFill>
                <a:latin typeface="Arial"/>
                <a:cs typeface="Lucida Sans Unicode"/>
              </a:rPr>
            </a:br>
            <a:r>
              <a:rPr lang="de-DE" sz="1200" kern="0" dirty="0">
                <a:solidFill>
                  <a:srgbClr val="000000"/>
                </a:solidFill>
                <a:latin typeface="Arial"/>
                <a:cs typeface="Lucida Sans Unicode"/>
              </a:rPr>
              <a:t>Ziel: untere Grenze des 90 % Konfidenzintervalls für das 1-Jahres-EFS &gt; 10 % 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Lucida Sans Unicode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0497626-1A9E-075A-DCD0-BEFDD4374415}"/>
              </a:ext>
            </a:extLst>
          </p:cNvPr>
          <p:cNvSpPr/>
          <p:nvPr/>
        </p:nvSpPr>
        <p:spPr bwMode="auto">
          <a:xfrm>
            <a:off x="1521304" y="1277641"/>
            <a:ext cx="1152000" cy="140134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Induktion </a:t>
            </a:r>
            <a:r>
              <a:rPr lang="de-DE" sz="800" b="1">
                <a:solidFill>
                  <a:srgbClr val="000000"/>
                </a:solidFill>
                <a:latin typeface="Arial" charset="0"/>
              </a:rPr>
              <a:t>IA </a:t>
            </a:r>
            <a:br>
              <a:rPr lang="de-DE" sz="800" b="1">
                <a:solidFill>
                  <a:srgbClr val="000000"/>
                </a:solidFill>
                <a:latin typeface="Arial" charset="0"/>
              </a:rPr>
            </a:b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Inotuzumab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700">
                <a:solidFill>
                  <a:srgbClr val="000000"/>
                </a:solidFill>
                <a:latin typeface="Arial" charset="0"/>
              </a:rPr>
              <a:t>(21 Tage)</a:t>
            </a:r>
            <a:endParaRPr kumimoji="0" lang="de-DE" sz="7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0,8 </a:t>
            </a:r>
            <a:r>
              <a:rPr kumimoji="0" lang="de-DE" sz="7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mg/m</a:t>
            </a:r>
            <a:r>
              <a:rPr kumimoji="0" lang="de-DE" sz="70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de-DE" sz="7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7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i.v.</a:t>
            </a:r>
            <a:r>
              <a:rPr kumimoji="0" lang="de-DE" sz="7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 Tag 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0,5 mg/m</a:t>
            </a:r>
            <a:r>
              <a:rPr kumimoji="0" lang="de-DE" sz="70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de-DE" sz="7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7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i.v.</a:t>
            </a:r>
            <a:r>
              <a:rPr kumimoji="0" lang="de-DE" sz="7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 Tag 8, 15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18504E6-9580-CE39-79DD-801263391B46}"/>
              </a:ext>
            </a:extLst>
          </p:cNvPr>
          <p:cNvSpPr/>
          <p:nvPr/>
        </p:nvSpPr>
        <p:spPr bwMode="auto">
          <a:xfrm>
            <a:off x="7303404" y="1288683"/>
            <a:ext cx="1440000" cy="648000"/>
          </a:xfrm>
          <a:prstGeom prst="rect">
            <a:avLst/>
          </a:prstGeom>
          <a:solidFill>
            <a:srgbClr val="F39100"/>
          </a:solidFill>
          <a:ln w="9525" cap="flat" cmpd="sng" algn="ctr">
            <a:solidFill>
              <a:srgbClr val="F391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Blinatumomab</a:t>
            </a:r>
            <a:endParaRPr kumimoji="0" lang="de-DE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800" b="1" dirty="0">
                <a:solidFill>
                  <a:srgbClr val="000000"/>
                </a:solidFill>
                <a:latin typeface="Arial" charset="0"/>
              </a:rPr>
              <a:t>(2 Zyklen á 28 Tage)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700" dirty="0">
                <a:solidFill>
                  <a:srgbClr val="000000"/>
                </a:solidFill>
                <a:latin typeface="Arial" charset="0"/>
              </a:rPr>
              <a:t>je 28 µg/Tag </a:t>
            </a:r>
            <a:r>
              <a:rPr lang="de-DE" sz="700" dirty="0" err="1">
                <a:solidFill>
                  <a:srgbClr val="000000"/>
                </a:solidFill>
                <a:latin typeface="Arial" charset="0"/>
              </a:rPr>
              <a:t>kont</a:t>
            </a:r>
            <a:r>
              <a:rPr lang="de-DE" sz="70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de-DE" sz="700" dirty="0" err="1">
                <a:solidFill>
                  <a:srgbClr val="000000"/>
                </a:solidFill>
                <a:latin typeface="Arial" charset="0"/>
              </a:rPr>
              <a:t>i.v.</a:t>
            </a:r>
            <a:r>
              <a:rPr lang="de-DE" sz="700" dirty="0">
                <a:solidFill>
                  <a:srgbClr val="000000"/>
                </a:solidFill>
                <a:latin typeface="Arial" charset="0"/>
              </a:rPr>
              <a:t> für 28 Tage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439DF3A-C98A-23B5-6C47-7AB49440AD0A}"/>
              </a:ext>
            </a:extLst>
          </p:cNvPr>
          <p:cNvSpPr/>
          <p:nvPr/>
        </p:nvSpPr>
        <p:spPr bwMode="auto">
          <a:xfrm>
            <a:off x="5701732" y="1279960"/>
            <a:ext cx="1440000" cy="1401343"/>
          </a:xfrm>
          <a:prstGeom prst="rect">
            <a:avLst/>
          </a:prstGeom>
          <a:solidFill>
            <a:srgbClr val="F39100"/>
          </a:solidFill>
          <a:ln w="9525" cap="flat" cmpd="sng" algn="ctr">
            <a:solidFill>
              <a:srgbClr val="F391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Blinatumomab</a:t>
            </a:r>
            <a:endParaRPr kumimoji="0" lang="de-DE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 b="1" dirty="0">
                <a:solidFill>
                  <a:srgbClr val="000000"/>
                </a:solidFill>
                <a:latin typeface="Arial" charset="0"/>
              </a:rPr>
              <a:t>(2 Zyklen á 28 Tage)</a:t>
            </a:r>
            <a:endParaRPr kumimoji="0" lang="de-DE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700" dirty="0">
                <a:solidFill>
                  <a:srgbClr val="000000"/>
                </a:solidFill>
                <a:latin typeface="Arial" charset="0"/>
              </a:rPr>
              <a:t>9 µg/Tag </a:t>
            </a:r>
            <a:r>
              <a:rPr lang="de-DE" sz="700" dirty="0" err="1">
                <a:solidFill>
                  <a:srgbClr val="000000"/>
                </a:solidFill>
                <a:latin typeface="Arial" charset="0"/>
              </a:rPr>
              <a:t>kont</a:t>
            </a:r>
            <a:r>
              <a:rPr lang="de-DE" sz="70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de-DE" sz="700" dirty="0" err="1">
                <a:solidFill>
                  <a:srgbClr val="000000"/>
                </a:solidFill>
                <a:latin typeface="Arial" charset="0"/>
              </a:rPr>
              <a:t>i.v.</a:t>
            </a:r>
            <a:r>
              <a:rPr lang="de-DE" sz="700" dirty="0">
                <a:solidFill>
                  <a:srgbClr val="000000"/>
                </a:solidFill>
                <a:latin typeface="Arial" charset="0"/>
              </a:rPr>
              <a:t> für 7 Tage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700" dirty="0">
                <a:solidFill>
                  <a:srgbClr val="000000"/>
                </a:solidFill>
                <a:latin typeface="Arial" charset="0"/>
              </a:rPr>
              <a:t>28 µg/Tag </a:t>
            </a:r>
            <a:r>
              <a:rPr lang="de-DE" sz="700" dirty="0" err="1">
                <a:solidFill>
                  <a:srgbClr val="000000"/>
                </a:solidFill>
                <a:latin typeface="Arial" charset="0"/>
              </a:rPr>
              <a:t>kont</a:t>
            </a:r>
            <a:r>
              <a:rPr lang="de-DE" sz="70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de-DE" sz="700" dirty="0" err="1">
                <a:solidFill>
                  <a:srgbClr val="000000"/>
                </a:solidFill>
                <a:latin typeface="Arial" charset="0"/>
              </a:rPr>
              <a:t>i.v.</a:t>
            </a:r>
            <a:r>
              <a:rPr lang="de-DE" sz="700" dirty="0">
                <a:solidFill>
                  <a:srgbClr val="000000"/>
                </a:solidFill>
                <a:latin typeface="Arial" charset="0"/>
              </a:rPr>
              <a:t> für 21 Tage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700" dirty="0">
                <a:solidFill>
                  <a:srgbClr val="000000"/>
                </a:solidFill>
                <a:latin typeface="Arial" charset="0"/>
              </a:rPr>
              <a:t>14 Tage Pause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700" dirty="0">
                <a:solidFill>
                  <a:srgbClr val="000000"/>
                </a:solidFill>
                <a:latin typeface="Arial" charset="0"/>
              </a:rPr>
              <a:t>28 µg/Tag </a:t>
            </a:r>
            <a:r>
              <a:rPr lang="de-DE" sz="700" dirty="0" err="1">
                <a:solidFill>
                  <a:srgbClr val="000000"/>
                </a:solidFill>
                <a:latin typeface="Arial" charset="0"/>
              </a:rPr>
              <a:t>kont</a:t>
            </a:r>
            <a:r>
              <a:rPr lang="de-DE" sz="70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de-DE" sz="700" dirty="0" err="1">
                <a:solidFill>
                  <a:srgbClr val="000000"/>
                </a:solidFill>
                <a:latin typeface="Arial" charset="0"/>
              </a:rPr>
              <a:t>i.v.</a:t>
            </a:r>
            <a:r>
              <a:rPr lang="de-DE" sz="700" dirty="0">
                <a:solidFill>
                  <a:srgbClr val="000000"/>
                </a:solidFill>
                <a:latin typeface="Arial" charset="0"/>
              </a:rPr>
              <a:t> für 28 Tage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BCD3588-9061-6DFD-0E31-9321C7FCF2F1}"/>
              </a:ext>
            </a:extLst>
          </p:cNvPr>
          <p:cNvSpPr/>
          <p:nvPr/>
        </p:nvSpPr>
        <p:spPr bwMode="auto">
          <a:xfrm>
            <a:off x="4384166" y="1277640"/>
            <a:ext cx="1152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Induktion IB </a:t>
            </a:r>
            <a:b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Inotuzumab</a:t>
            </a:r>
            <a:endParaRPr lang="de-DE" sz="700" b="1" dirty="0">
              <a:solidFill>
                <a:srgbClr val="0000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700">
                <a:solidFill>
                  <a:srgbClr val="000000"/>
                </a:solidFill>
                <a:latin typeface="Arial" charset="0"/>
              </a:rPr>
              <a:t>(28 Tage)</a:t>
            </a:r>
            <a:endParaRPr kumimoji="0" lang="de-DE" sz="7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0,5 mg/m</a:t>
            </a:r>
            <a:r>
              <a:rPr kumimoji="0" lang="de-DE" sz="70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de-DE" sz="7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7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i.v.</a:t>
            </a:r>
            <a:r>
              <a:rPr kumimoji="0" lang="de-DE" sz="7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 Tag 1,8,15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B35F8872-314B-7A3A-BBA0-23EB53513AF7}"/>
              </a:ext>
            </a:extLst>
          </p:cNvPr>
          <p:cNvSpPr/>
          <p:nvPr/>
        </p:nvSpPr>
        <p:spPr bwMode="auto">
          <a:xfrm>
            <a:off x="4384166" y="1905671"/>
            <a:ext cx="1152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Induktion IC </a:t>
            </a:r>
            <a:b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Inotuzumab</a:t>
            </a:r>
            <a:endParaRPr lang="de-DE" sz="700" b="1">
              <a:solidFill>
                <a:srgbClr val="0000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de-DE" sz="7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(28 Tage)</a:t>
            </a:r>
            <a:endParaRPr kumimoji="0" lang="de-DE" sz="7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0,8 mg/m</a:t>
            </a:r>
            <a:r>
              <a:rPr kumimoji="0" lang="de-DE" sz="70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de-DE" sz="7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7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i.v.</a:t>
            </a:r>
            <a:r>
              <a:rPr kumimoji="0" lang="de-DE" sz="7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 Tag 1,8,15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FC99ED02-8022-FB2B-7336-FDA28B6A4BAE}"/>
              </a:ext>
            </a:extLst>
          </p:cNvPr>
          <p:cNvSpPr/>
          <p:nvPr/>
        </p:nvSpPr>
        <p:spPr bwMode="auto">
          <a:xfrm>
            <a:off x="7308192" y="2044090"/>
            <a:ext cx="1440000" cy="648000"/>
          </a:xfrm>
          <a:prstGeom prst="rect">
            <a:avLst/>
          </a:prstGeom>
          <a:solidFill>
            <a:srgbClr val="F39100"/>
          </a:solidFill>
          <a:ln w="9525" cap="flat" cmpd="sng" algn="ctr">
            <a:solidFill>
              <a:srgbClr val="F391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Blinatumomab</a:t>
            </a:r>
            <a:endParaRPr kumimoji="0" lang="de-DE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800" b="1" dirty="0">
                <a:solidFill>
                  <a:srgbClr val="000000"/>
                </a:solidFill>
                <a:latin typeface="Arial" charset="0"/>
              </a:rPr>
              <a:t>(3 Zyklen á 28 Tage)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700" dirty="0">
                <a:solidFill>
                  <a:srgbClr val="000000"/>
                </a:solidFill>
                <a:latin typeface="Arial" charset="0"/>
              </a:rPr>
              <a:t>je 28 µg/Tag </a:t>
            </a:r>
            <a:r>
              <a:rPr lang="de-DE" sz="700" dirty="0" err="1">
                <a:solidFill>
                  <a:srgbClr val="000000"/>
                </a:solidFill>
                <a:latin typeface="Arial" charset="0"/>
              </a:rPr>
              <a:t>kont</a:t>
            </a:r>
            <a:r>
              <a:rPr lang="de-DE" sz="70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de-DE" sz="700" dirty="0" err="1">
                <a:solidFill>
                  <a:srgbClr val="000000"/>
                </a:solidFill>
                <a:latin typeface="Arial" charset="0"/>
              </a:rPr>
              <a:t>i.v.</a:t>
            </a:r>
            <a:r>
              <a:rPr lang="de-DE" sz="700" dirty="0">
                <a:solidFill>
                  <a:srgbClr val="000000"/>
                </a:solidFill>
                <a:latin typeface="Arial" charset="0"/>
              </a:rPr>
              <a:t> für 28 Tage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6DDD92B-4BBA-EC1C-F0F9-740DC9DF3578}"/>
              </a:ext>
            </a:extLst>
          </p:cNvPr>
          <p:cNvSpPr txBox="1"/>
          <p:nvPr/>
        </p:nvSpPr>
        <p:spPr>
          <a:xfrm>
            <a:off x="4110356" y="1356107"/>
            <a:ext cx="2881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Ja</a:t>
            </a:r>
            <a:endParaRPr lang="de-DE" sz="600" baseline="30000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C9319A07-6E25-2385-0B82-887209E1C8CB}"/>
              </a:ext>
            </a:extLst>
          </p:cNvPr>
          <p:cNvSpPr txBox="1"/>
          <p:nvPr/>
        </p:nvSpPr>
        <p:spPr>
          <a:xfrm>
            <a:off x="4081779" y="1987963"/>
            <a:ext cx="34463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Nein</a:t>
            </a:r>
            <a:endParaRPr lang="de-DE" sz="600" baseline="30000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2EDC2982-91A3-6734-7236-B83A057B7134}"/>
              </a:ext>
            </a:extLst>
          </p:cNvPr>
          <p:cNvSpPr txBox="1"/>
          <p:nvPr/>
        </p:nvSpPr>
        <p:spPr>
          <a:xfrm>
            <a:off x="3691474" y="1277640"/>
            <a:ext cx="432000" cy="1168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sz="800"/>
              <a:t>in </a:t>
            </a:r>
            <a:r>
              <a:rPr lang="de-DE" sz="800" dirty="0"/>
              <a:t>CR/</a:t>
            </a:r>
          </a:p>
          <a:p>
            <a:pPr algn="ctr"/>
            <a:r>
              <a:rPr lang="de-DE" sz="800" dirty="0" err="1"/>
              <a:t>CRi</a:t>
            </a:r>
            <a:r>
              <a:rPr lang="de-DE" sz="800" dirty="0"/>
              <a:t>?</a:t>
            </a:r>
            <a:endParaRPr lang="de-DE" sz="800" baseline="30000" dirty="0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30F0275D-6F07-A3A2-5987-9D80524CBC79}"/>
              </a:ext>
            </a:extLst>
          </p:cNvPr>
          <p:cNvSpPr txBox="1"/>
          <p:nvPr/>
        </p:nvSpPr>
        <p:spPr>
          <a:xfrm>
            <a:off x="3459607" y="1796381"/>
            <a:ext cx="2881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Ja</a:t>
            </a:r>
            <a:endParaRPr lang="de-DE" sz="600" baseline="30000" dirty="0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9570D485-D038-504B-7984-CE259803B63C}"/>
              </a:ext>
            </a:extLst>
          </p:cNvPr>
          <p:cNvSpPr txBox="1"/>
          <p:nvPr/>
        </p:nvSpPr>
        <p:spPr>
          <a:xfrm>
            <a:off x="4325878" y="2574600"/>
            <a:ext cx="34463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Nein</a:t>
            </a:r>
            <a:endParaRPr lang="de-DE" sz="600" baseline="30000" dirty="0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8C15DF6F-DACB-EF8D-C25B-D90013CB97A4}"/>
              </a:ext>
            </a:extLst>
          </p:cNvPr>
          <p:cNvSpPr/>
          <p:nvPr/>
        </p:nvSpPr>
        <p:spPr bwMode="auto">
          <a:xfrm>
            <a:off x="2754894" y="1277640"/>
            <a:ext cx="770120" cy="14144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80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800"/>
              <a:t>Adäquate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800"/>
              <a:t>Zytoreduktion?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60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600"/>
              <a:t>(Reduktion der Blasten im Knochenmark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600"/>
              <a:t>um ≥ 50 % oder</a:t>
            </a:r>
            <a:br>
              <a:rPr lang="de-DE" sz="600"/>
            </a:br>
            <a:r>
              <a:rPr lang="de-DE" sz="600"/>
              <a:t>Zellularität ≤ 20 %</a:t>
            </a:r>
            <a:r>
              <a:rPr lang="de-DE" sz="700"/>
              <a:t>)</a:t>
            </a:r>
            <a:endParaRPr lang="de-DE" sz="700" dirty="0"/>
          </a:p>
        </p:txBody>
      </p: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088C21DA-7DD1-2A0C-0784-37431F7E11D8}"/>
              </a:ext>
            </a:extLst>
          </p:cNvPr>
          <p:cNvCxnSpPr>
            <a:cxnSpLocks/>
            <a:stCxn id="43" idx="3"/>
          </p:cNvCxnSpPr>
          <p:nvPr/>
        </p:nvCxnSpPr>
        <p:spPr bwMode="auto">
          <a:xfrm>
            <a:off x="3525014" y="1984865"/>
            <a:ext cx="166460" cy="10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5DF35FD0-F624-A830-7329-EB8A729773E1}"/>
              </a:ext>
            </a:extLst>
          </p:cNvPr>
          <p:cNvCxnSpPr>
            <a:cxnSpLocks/>
          </p:cNvCxnSpPr>
          <p:nvPr/>
        </p:nvCxnSpPr>
        <p:spPr bwMode="auto">
          <a:xfrm>
            <a:off x="3525014" y="2571750"/>
            <a:ext cx="21783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6FCEDBE3-689C-A332-7FE9-D7F0DDB9287C}"/>
              </a:ext>
            </a:extLst>
          </p:cNvPr>
          <p:cNvCxnSpPr>
            <a:endCxn id="13" idx="1"/>
          </p:cNvCxnSpPr>
          <p:nvPr/>
        </p:nvCxnSpPr>
        <p:spPr bwMode="auto">
          <a:xfrm>
            <a:off x="4123474" y="1547640"/>
            <a:ext cx="26069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41CFB7E4-0ED3-E08A-0197-1ACE0606D2F3}"/>
              </a:ext>
            </a:extLst>
          </p:cNvPr>
          <p:cNvCxnSpPr>
            <a:cxnSpLocks/>
            <a:endCxn id="25" idx="1"/>
          </p:cNvCxnSpPr>
          <p:nvPr/>
        </p:nvCxnSpPr>
        <p:spPr bwMode="auto">
          <a:xfrm>
            <a:off x="4117382" y="2175671"/>
            <a:ext cx="26678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Gerade Verbindung mit Pfeil 57">
            <a:extLst>
              <a:ext uri="{FF2B5EF4-FFF2-40B4-BE49-F238E27FC236}">
                <a16:creationId xmlns:a16="http://schemas.microsoft.com/office/drawing/2014/main" id="{018B7063-64A5-D28E-2EDD-76D10198F558}"/>
              </a:ext>
            </a:extLst>
          </p:cNvPr>
          <p:cNvCxnSpPr>
            <a:stCxn id="13" idx="3"/>
          </p:cNvCxnSpPr>
          <p:nvPr/>
        </p:nvCxnSpPr>
        <p:spPr bwMode="auto">
          <a:xfrm>
            <a:off x="5536166" y="1547640"/>
            <a:ext cx="16556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Gerade Verbindung mit Pfeil 59">
            <a:extLst>
              <a:ext uri="{FF2B5EF4-FFF2-40B4-BE49-F238E27FC236}">
                <a16:creationId xmlns:a16="http://schemas.microsoft.com/office/drawing/2014/main" id="{3F519ADC-95DA-6A68-71FF-3A348E3F5674}"/>
              </a:ext>
            </a:extLst>
          </p:cNvPr>
          <p:cNvCxnSpPr>
            <a:stCxn id="25" idx="3"/>
          </p:cNvCxnSpPr>
          <p:nvPr/>
        </p:nvCxnSpPr>
        <p:spPr bwMode="auto">
          <a:xfrm flipV="1">
            <a:off x="5536166" y="2172629"/>
            <a:ext cx="165566" cy="30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A0C0A389-EBE3-51C6-B795-F646AC62E362}"/>
              </a:ext>
            </a:extLst>
          </p:cNvPr>
          <p:cNvCxnSpPr/>
          <p:nvPr/>
        </p:nvCxnSpPr>
        <p:spPr bwMode="auto">
          <a:xfrm>
            <a:off x="7152449" y="1547640"/>
            <a:ext cx="16556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A5AF9016-0E9D-6BA2-B047-E8F236D8C4CE}"/>
              </a:ext>
            </a:extLst>
          </p:cNvPr>
          <p:cNvCxnSpPr/>
          <p:nvPr/>
        </p:nvCxnSpPr>
        <p:spPr bwMode="auto">
          <a:xfrm flipV="1">
            <a:off x="7139785" y="2172629"/>
            <a:ext cx="165566" cy="30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FCCCF471-18E7-BF7C-EFB6-67C3B3FE1061}"/>
              </a:ext>
            </a:extLst>
          </p:cNvPr>
          <p:cNvCxnSpPr/>
          <p:nvPr/>
        </p:nvCxnSpPr>
        <p:spPr bwMode="auto">
          <a:xfrm flipV="1">
            <a:off x="7139785" y="2559429"/>
            <a:ext cx="165566" cy="30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126260225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8" y="372055"/>
            <a:ext cx="8631995" cy="460195"/>
          </a:xfrm>
        </p:spPr>
        <p:txBody>
          <a:bodyPr/>
          <a:lstStyle/>
          <a:p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Blinatumomab + Inotuzumab (ohne Chemo)</a:t>
            </a:r>
            <a:b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bei älteren Patienten mit neu diagnostizierter Ph</a:t>
            </a:r>
            <a:r>
              <a:rPr kumimoji="0" lang="en-GB" sz="1600" b="1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-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B-ALL (ALLIANCE A041703)</a:t>
            </a:r>
            <a:endParaRPr lang="de-DE" sz="1400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D1799A96-3B92-4DA8-B518-E61F93A4051B}"/>
              </a:ext>
            </a:extLst>
          </p:cNvPr>
          <p:cNvSpPr/>
          <p:nvPr/>
        </p:nvSpPr>
        <p:spPr>
          <a:xfrm>
            <a:off x="-1" y="4684150"/>
            <a:ext cx="8639748" cy="46166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de-DE" sz="600" dirty="0"/>
              <a:t>* ≥ 20 % der Lymphoblasten; </a:t>
            </a:r>
            <a:r>
              <a:rPr lang="de-DE" sz="600" baseline="30000" dirty="0"/>
              <a:t>#</a:t>
            </a:r>
            <a:r>
              <a:rPr lang="de-DE" sz="600" dirty="0"/>
              <a:t> 1 Patient schloss nur IA ab, 2 führten die Behandlung mit der </a:t>
            </a:r>
            <a:r>
              <a:rPr lang="de-DE" sz="600" dirty="0" err="1"/>
              <a:t>Blinatumomab</a:t>
            </a:r>
            <a:r>
              <a:rPr lang="de-DE" sz="600" dirty="0"/>
              <a:t>-Konsolidierung fort.</a:t>
            </a:r>
          </a:p>
          <a:p>
            <a:r>
              <a:rPr lang="de-DE" sz="600" dirty="0"/>
              <a:t>ALL: akute lymphatische Leukämie; </a:t>
            </a:r>
            <a:r>
              <a:rPr lang="de-DE" sz="600" dirty="0" err="1"/>
              <a:t>alloHZT</a:t>
            </a:r>
            <a:r>
              <a:rPr lang="de-DE" sz="600" dirty="0"/>
              <a:t>: allogene hämatopoetische Stammzelltransplantation; CR: komplette Remission; </a:t>
            </a:r>
            <a:r>
              <a:rPr lang="de-DE" sz="600" dirty="0" err="1"/>
              <a:t>CRh</a:t>
            </a:r>
            <a:r>
              <a:rPr lang="de-DE" sz="600" dirty="0"/>
              <a:t>: komplette Remission mit partieller hämatologischer Regeneration; </a:t>
            </a:r>
            <a:r>
              <a:rPr lang="de-DE" sz="600" dirty="0" err="1"/>
              <a:t>CRi</a:t>
            </a:r>
            <a:r>
              <a:rPr lang="de-DE" sz="600" dirty="0"/>
              <a:t>: komplette Remission mit inkompletter Regeneration; EFS: ereignisfreies Überleben; i.th.: intrathekal; </a:t>
            </a:r>
            <a:r>
              <a:rPr lang="de-DE" sz="600" dirty="0" err="1"/>
              <a:t>i.v.</a:t>
            </a:r>
            <a:r>
              <a:rPr lang="de-DE" sz="600" dirty="0"/>
              <a:t>: intravenös; </a:t>
            </a:r>
            <a:r>
              <a:rPr lang="de-DE" sz="600" dirty="0" err="1"/>
              <a:t>kont</a:t>
            </a:r>
            <a:r>
              <a:rPr lang="de-DE" sz="600" dirty="0"/>
              <a:t>.: kontinuierlich; ND: neu diagnostiziert; </a:t>
            </a:r>
            <a:r>
              <a:rPr lang="en-US" sz="600" dirty="0"/>
              <a:t>Ph- CD22+ B-ALL: Philadelphia-</a:t>
            </a:r>
            <a:r>
              <a:rPr lang="en-US" sz="600" dirty="0" err="1"/>
              <a:t>Chromosom</a:t>
            </a:r>
            <a:r>
              <a:rPr lang="en-US" sz="600" dirty="0"/>
              <a:t> negative CD22-positive* B-Zell-ALL; </a:t>
            </a:r>
            <a:r>
              <a:rPr lang="de-DE" sz="600" dirty="0"/>
              <a:t>ZNS: zentrales Nervensystem.</a:t>
            </a:r>
          </a:p>
          <a:p>
            <a:r>
              <a:rPr lang="de-DE" sz="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NCT03739814</a:t>
            </a:r>
            <a:r>
              <a:rPr lang="de-DE" sz="600" dirty="0"/>
              <a:t>. </a:t>
            </a:r>
            <a:r>
              <a:rPr lang="de-DE" sz="600" dirty="0">
                <a:hlinkClick r:id="rId5"/>
              </a:rPr>
              <a:t>Wieduwilt M et al. EHA 2023, Abstract S117</a:t>
            </a:r>
            <a:r>
              <a:rPr lang="de-DE" sz="600" dirty="0"/>
              <a:t>.</a:t>
            </a:r>
            <a:endParaRPr lang="de-DE" sz="1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C213E74-6BC4-8AD3-E4C9-8DFD2BA6A3FE}"/>
              </a:ext>
            </a:extLst>
          </p:cNvPr>
          <p:cNvSpPr/>
          <p:nvPr/>
        </p:nvSpPr>
        <p:spPr bwMode="auto">
          <a:xfrm>
            <a:off x="296481" y="953420"/>
            <a:ext cx="3464410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Ausgewählte Patientencharakteristika: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DC8650E4-DB9B-13FF-2930-19878CFD5C3E}"/>
              </a:ext>
            </a:extLst>
          </p:cNvPr>
          <p:cNvGraphicFramePr>
            <a:graphicFrameLocks noGrp="1"/>
          </p:cNvGraphicFramePr>
          <p:nvPr/>
        </p:nvGraphicFramePr>
        <p:xfrm>
          <a:off x="378414" y="1278781"/>
          <a:ext cx="4012678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696">
                  <a:extLst>
                    <a:ext uri="{9D8B030D-6E8A-4147-A177-3AD203B41FA5}">
                      <a16:colId xmlns:a16="http://schemas.microsoft.com/office/drawing/2014/main" val="1664099006"/>
                    </a:ext>
                  </a:extLst>
                </a:gridCol>
              </a:tblGrid>
              <a:tr h="163031">
                <a:tc>
                  <a:txBody>
                    <a:bodyPr/>
                    <a:lstStyle/>
                    <a:p>
                      <a:r>
                        <a:rPr lang="de-DE" sz="1000" dirty="0"/>
                        <a:t>Ausgangsmerkmale der Patienten</a:t>
                      </a:r>
                    </a:p>
                    <a:p>
                      <a:r>
                        <a:rPr lang="de-DE" sz="1000" dirty="0"/>
                        <a:t>Median [Spanne]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Alle</a:t>
                      </a:r>
                    </a:p>
                    <a:p>
                      <a:pPr algn="ctr"/>
                      <a:r>
                        <a:rPr lang="de-DE" sz="1000" dirty="0"/>
                        <a:t>(n = 33)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0" dirty="0"/>
                        <a:t>Alter, Jahre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71 [60–84]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0" dirty="0"/>
                        <a:t>Leukozytenzahl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3.200 [6–38.000]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0" dirty="0"/>
                        <a:t>CD22-Expression,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92 [21–100]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hteck 17">
            <a:extLst>
              <a:ext uri="{FF2B5EF4-FFF2-40B4-BE49-F238E27FC236}">
                <a16:creationId xmlns:a16="http://schemas.microsoft.com/office/drawing/2014/main" id="{5BDD56D1-A2AA-5D19-EC44-196879A18451}"/>
              </a:ext>
            </a:extLst>
          </p:cNvPr>
          <p:cNvSpPr/>
          <p:nvPr/>
        </p:nvSpPr>
        <p:spPr>
          <a:xfrm>
            <a:off x="4584315" y="953420"/>
            <a:ext cx="4270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Ansprechen: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19BD88EC-3E65-32C9-D755-7DB8D3FF409E}"/>
              </a:ext>
            </a:extLst>
          </p:cNvPr>
          <p:cNvGraphicFramePr>
            <a:graphicFrameLocks noGrp="1"/>
          </p:cNvGraphicFramePr>
          <p:nvPr/>
        </p:nvGraphicFramePr>
        <p:xfrm>
          <a:off x="4640256" y="1278781"/>
          <a:ext cx="4206851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4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1664099006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1456179440"/>
                    </a:ext>
                  </a:extLst>
                </a:gridCol>
              </a:tblGrid>
              <a:tr h="163031">
                <a:tc>
                  <a:txBody>
                    <a:bodyPr/>
                    <a:lstStyle/>
                    <a:p>
                      <a:r>
                        <a:rPr lang="de-DE" sz="1000" dirty="0"/>
                        <a:t>Ansprechraten</a:t>
                      </a:r>
                    </a:p>
                    <a:p>
                      <a:r>
                        <a:rPr lang="de-DE" sz="1000" dirty="0"/>
                        <a:t>n/N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Induktion mit </a:t>
                      </a:r>
                      <a:r>
                        <a:rPr lang="de-DE" sz="1000" dirty="0" err="1"/>
                        <a:t>Inotuzumab</a:t>
                      </a:r>
                      <a:endParaRPr lang="de-DE" sz="1000" dirty="0"/>
                    </a:p>
                    <a:p>
                      <a:pPr algn="ctr"/>
                      <a:r>
                        <a:rPr lang="de-DE" sz="1000" dirty="0"/>
                        <a:t>(IA/B/C)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Konsolidierung mit </a:t>
                      </a:r>
                      <a:r>
                        <a:rPr lang="de-DE" sz="1000" dirty="0" err="1"/>
                        <a:t>Blinatumomab</a:t>
                      </a:r>
                      <a:endParaRPr lang="de-DE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0" dirty="0"/>
                        <a:t>Kumulative CR (</a:t>
                      </a:r>
                      <a:r>
                        <a:rPr lang="de-DE" sz="1000" b="0" dirty="0" err="1"/>
                        <a:t>CR+CRh</a:t>
                      </a:r>
                      <a:r>
                        <a:rPr lang="de-DE" sz="1000" b="0" err="1"/>
                        <a:t>+</a:t>
                      </a:r>
                      <a:r>
                        <a:rPr lang="de-DE" sz="1000" b="0"/>
                        <a:t>CRi</a:t>
                      </a:r>
                      <a:r>
                        <a:rPr lang="de-DE" sz="1000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28/33 (85 %)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32/33 (97 %)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0" dirty="0"/>
                        <a:t>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15/33 (45%)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19/33 (58 %)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0" dirty="0" err="1"/>
                        <a:t>CRh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11/33 (33 %)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12/33 (36 %)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0" dirty="0" err="1"/>
                        <a:t>CRi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/>
                        <a:t>2/33 (6 %)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/>
                        <a:t>1/33 (3 %)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9575287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0" dirty="0"/>
                        <a:t>Refraktär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3/33 (9 %)</a:t>
                      </a:r>
                      <a:r>
                        <a:rPr lang="de-DE" sz="1000" b="0" baseline="30000" dirty="0"/>
                        <a:t>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224488"/>
                  </a:ext>
                </a:extLst>
              </a:tr>
            </a:tbl>
          </a:graphicData>
        </a:graphic>
      </p:graphicFrame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DF64610-A7D8-80B0-F437-330644AD7945}"/>
              </a:ext>
            </a:extLst>
          </p:cNvPr>
          <p:cNvSpPr txBox="1">
            <a:spLocks/>
          </p:cNvSpPr>
          <p:nvPr/>
        </p:nvSpPr>
        <p:spPr>
          <a:xfrm>
            <a:off x="0" y="3914881"/>
            <a:ext cx="9144000" cy="43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0" tIns="0" rIns="0" bIns="0" anchor="ctr"/>
          <a:lstStyle>
            <a:lvl1pPr marL="257175" indent="-257175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 defTabSz="6858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de-DE" sz="1200" b="1" dirty="0">
                <a:solidFill>
                  <a:schemeClr val="bg1"/>
                </a:solidFill>
              </a:rPr>
              <a:t>Hohe Ansprechraten durch </a:t>
            </a:r>
            <a:r>
              <a:rPr lang="de-DE" sz="1200" b="1" dirty="0" err="1">
                <a:solidFill>
                  <a:schemeClr val="bg1"/>
                </a:solidFill>
              </a:rPr>
              <a:t>Inotuzumab</a:t>
            </a:r>
            <a:r>
              <a:rPr lang="de-DE" sz="1200" b="1" dirty="0">
                <a:solidFill>
                  <a:schemeClr val="bg1"/>
                </a:solidFill>
              </a:rPr>
              <a:t>-Induktion mit anschließender </a:t>
            </a:r>
            <a:r>
              <a:rPr lang="de-DE" sz="1200" b="1" dirty="0" err="1">
                <a:solidFill>
                  <a:schemeClr val="bg1"/>
                </a:solidFill>
              </a:rPr>
              <a:t>Blinatumomab</a:t>
            </a:r>
            <a:r>
              <a:rPr lang="de-DE" sz="1200" b="1" dirty="0">
                <a:solidFill>
                  <a:schemeClr val="bg1"/>
                </a:solidFill>
              </a:rPr>
              <a:t>-Konsolidierung</a:t>
            </a:r>
            <a:endParaRPr lang="en-GB" sz="1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2633487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8" y="372055"/>
            <a:ext cx="8631995" cy="460195"/>
          </a:xfrm>
        </p:spPr>
        <p:txBody>
          <a:bodyPr/>
          <a:lstStyle/>
          <a:p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Blinatumomab + Inotuzumab (ohne Chemo)</a:t>
            </a:r>
            <a:b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bei älteren Patienten mit neu diagnostizierter Ph</a:t>
            </a:r>
            <a:r>
              <a:rPr kumimoji="0" lang="en-GB" sz="1600" b="1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-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B-ALL (ALLIANCE A041703)</a:t>
            </a:r>
            <a:endParaRPr lang="de-DE" sz="1400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D1799A96-3B92-4DA8-B518-E61F93A4051B}"/>
              </a:ext>
            </a:extLst>
          </p:cNvPr>
          <p:cNvSpPr/>
          <p:nvPr/>
        </p:nvSpPr>
        <p:spPr>
          <a:xfrm>
            <a:off x="-1" y="4684150"/>
            <a:ext cx="8639748" cy="46166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de-DE" sz="600" dirty="0"/>
              <a:t>* ≥ 20 % der Lymphoblasten; </a:t>
            </a:r>
            <a:r>
              <a:rPr lang="de-DE" sz="600" baseline="30000" dirty="0"/>
              <a:t>#</a:t>
            </a:r>
            <a:r>
              <a:rPr lang="de-DE" sz="600" dirty="0"/>
              <a:t> davon ein Fall während </a:t>
            </a:r>
            <a:r>
              <a:rPr lang="de-DE" sz="600" dirty="0" err="1"/>
              <a:t>Blinatumomab</a:t>
            </a:r>
            <a:r>
              <a:rPr lang="de-DE" sz="600" dirty="0"/>
              <a:t>-Konsolidierung und ein Fall nach </a:t>
            </a:r>
            <a:r>
              <a:rPr lang="de-DE" sz="600" dirty="0" err="1"/>
              <a:t>alloHZT</a:t>
            </a:r>
            <a:r>
              <a:rPr lang="de-DE" sz="600" dirty="0"/>
              <a:t>; </a:t>
            </a:r>
            <a:r>
              <a:rPr lang="de-DE" sz="600" baseline="30000" dirty="0"/>
              <a:t>§</a:t>
            </a:r>
            <a:r>
              <a:rPr lang="de-DE" sz="600" dirty="0"/>
              <a:t> Atemstillstand mit berichtetem </a:t>
            </a:r>
            <a:r>
              <a:rPr lang="de-DE" sz="600" dirty="0" err="1"/>
              <a:t>sinusoidalem</a:t>
            </a:r>
            <a:r>
              <a:rPr lang="de-DE" sz="600" dirty="0"/>
              <a:t> Verschlusssyndrom der Leber; </a:t>
            </a:r>
            <a:r>
              <a:rPr lang="de-DE" sz="600" baseline="30000" dirty="0"/>
              <a:t>‡</a:t>
            </a:r>
            <a:r>
              <a:rPr lang="de-DE" sz="600" dirty="0"/>
              <a:t> untere Grenze des 90 % Konfidenzintervalls &gt; 10 %.</a:t>
            </a:r>
          </a:p>
          <a:p>
            <a:r>
              <a:rPr lang="de-DE" sz="600" dirty="0"/>
              <a:t>ALL: akute lymphatische Leukämie; </a:t>
            </a:r>
            <a:r>
              <a:rPr lang="de-DE" sz="600" dirty="0" err="1"/>
              <a:t>alloHZT</a:t>
            </a:r>
            <a:r>
              <a:rPr lang="de-DE" sz="600" dirty="0"/>
              <a:t>: allogene hämatopoetische Stammzelltransplantation; CR: komplette Remission; </a:t>
            </a:r>
            <a:r>
              <a:rPr lang="de-DE" sz="600" dirty="0" err="1"/>
              <a:t>CRh</a:t>
            </a:r>
            <a:r>
              <a:rPr lang="de-DE" sz="600" dirty="0"/>
              <a:t>: komplette Remission mit partieller hämatologischer Regeneration; </a:t>
            </a:r>
            <a:r>
              <a:rPr lang="de-DE" sz="600" dirty="0" err="1"/>
              <a:t>CRi</a:t>
            </a:r>
            <a:r>
              <a:rPr lang="de-DE" sz="600" dirty="0"/>
              <a:t>: komplette Remission mit inkompletter Regeneration; EFS: ereignisfreies Überleben; i.th.: intrathekal; </a:t>
            </a:r>
            <a:r>
              <a:rPr lang="de-DE" sz="600" dirty="0" err="1"/>
              <a:t>i.v.</a:t>
            </a:r>
            <a:r>
              <a:rPr lang="de-DE" sz="600" dirty="0"/>
              <a:t>: intravenös; </a:t>
            </a:r>
            <a:r>
              <a:rPr lang="de-DE" sz="600" dirty="0" err="1"/>
              <a:t>kont</a:t>
            </a:r>
            <a:r>
              <a:rPr lang="de-DE" sz="600" dirty="0"/>
              <a:t>.: kontinuierlich; ND: neu diagnostiziert; </a:t>
            </a:r>
            <a:r>
              <a:rPr lang="en-US" sz="600" dirty="0"/>
              <a:t>Ph- CD22+ B-ALL: Philadelphia-</a:t>
            </a:r>
            <a:r>
              <a:rPr lang="en-US" sz="600" dirty="0" err="1"/>
              <a:t>Chromosom</a:t>
            </a:r>
            <a:r>
              <a:rPr lang="en-US" sz="600" dirty="0"/>
              <a:t> negative CD22-positive* B-Zell-ALL; </a:t>
            </a:r>
            <a:r>
              <a:rPr lang="de-DE" sz="600" dirty="0"/>
              <a:t>ZNS: zentrales Nervensystem.</a:t>
            </a:r>
          </a:p>
          <a:p>
            <a:r>
              <a:rPr lang="de-DE" sz="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NCT03739814</a:t>
            </a:r>
            <a:r>
              <a:rPr lang="de-DE" sz="600" dirty="0"/>
              <a:t>. </a:t>
            </a:r>
            <a:r>
              <a:rPr lang="de-DE" sz="600" dirty="0">
                <a:hlinkClick r:id="rId5"/>
              </a:rPr>
              <a:t>Wieduwilt M et al. EHA 2023, Abstract S117</a:t>
            </a:r>
            <a:r>
              <a:rPr lang="de-DE" sz="600" dirty="0"/>
              <a:t>.</a:t>
            </a:r>
            <a:endParaRPr lang="de-DE" sz="1400" dirty="0"/>
          </a:p>
        </p:txBody>
      </p: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296B62B2-6DE5-F256-CD73-8628B745460D}"/>
              </a:ext>
            </a:extLst>
          </p:cNvPr>
          <p:cNvGraphicFramePr>
            <a:graphicFrameLocks noGrp="1"/>
          </p:cNvGraphicFramePr>
          <p:nvPr/>
        </p:nvGraphicFramePr>
        <p:xfrm>
          <a:off x="4793888" y="1296116"/>
          <a:ext cx="4012678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696">
                  <a:extLst>
                    <a:ext uri="{9D8B030D-6E8A-4147-A177-3AD203B41FA5}">
                      <a16:colId xmlns:a16="http://schemas.microsoft.com/office/drawing/2014/main" val="1664099006"/>
                    </a:ext>
                  </a:extLst>
                </a:gridCol>
              </a:tblGrid>
              <a:tr h="163031">
                <a:tc>
                  <a:txBody>
                    <a:bodyPr/>
                    <a:lstStyle/>
                    <a:p>
                      <a:r>
                        <a:rPr lang="de-DE" sz="1000" dirty="0"/>
                        <a:t>Unerwünschte Ereignisse </a:t>
                      </a:r>
                      <a:r>
                        <a:rPr lang="de-DE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de-DE" sz="1000" dirty="0"/>
                        <a:t> Grad 3 bei mehr als 10 % der Patienten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Alle</a:t>
                      </a:r>
                    </a:p>
                    <a:p>
                      <a:pPr algn="ctr"/>
                      <a:r>
                        <a:rPr lang="de-DE" sz="1000" dirty="0"/>
                        <a:t>(n = 33)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0" dirty="0"/>
                        <a:t>Neutropenie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88 %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0" dirty="0" err="1"/>
                        <a:t>Thrombozytopenie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73 %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0" dirty="0"/>
                        <a:t>Anämie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42 %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0" dirty="0"/>
                        <a:t>Leukopenie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39 %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3029443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0" dirty="0" err="1"/>
                        <a:t>Lymphopenie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27 %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2795802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0" dirty="0"/>
                        <a:t>Febrile Neutropenie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21 %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6119531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0" dirty="0"/>
                        <a:t>Enzephalopathie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12 %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6872764"/>
                  </a:ext>
                </a:extLst>
              </a:tr>
            </a:tbl>
          </a:graphicData>
        </a:graphic>
      </p:graphicFrame>
      <p:sp>
        <p:nvSpPr>
          <p:cNvPr id="16" name="Rechteck 15">
            <a:extLst>
              <a:ext uri="{FF2B5EF4-FFF2-40B4-BE49-F238E27FC236}">
                <a16:creationId xmlns:a16="http://schemas.microsoft.com/office/drawing/2014/main" id="{BCE8FD1A-E66E-8965-6483-6B561D39AABD}"/>
              </a:ext>
            </a:extLst>
          </p:cNvPr>
          <p:cNvSpPr/>
          <p:nvPr/>
        </p:nvSpPr>
        <p:spPr bwMode="auto">
          <a:xfrm>
            <a:off x="4711955" y="953891"/>
            <a:ext cx="1478033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Verträglichkeit: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DED98472-B619-D33C-850C-D2AE2AAFA441}"/>
              </a:ext>
            </a:extLst>
          </p:cNvPr>
          <p:cNvGraphicFramePr>
            <a:graphicFrameLocks noGrp="1"/>
          </p:cNvGraphicFramePr>
          <p:nvPr/>
        </p:nvGraphicFramePr>
        <p:xfrm>
          <a:off x="395998" y="1296116"/>
          <a:ext cx="3996000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1664099006"/>
                    </a:ext>
                  </a:extLst>
                </a:gridCol>
              </a:tblGrid>
              <a:tr h="163031">
                <a:tc>
                  <a:txBody>
                    <a:bodyPr/>
                    <a:lstStyle/>
                    <a:p>
                      <a:r>
                        <a:rPr lang="de-DE" sz="1000" dirty="0"/>
                        <a:t>Outcomes (medianes Follow-</a:t>
                      </a:r>
                      <a:r>
                        <a:rPr lang="de-DE" sz="1000" dirty="0" err="1"/>
                        <a:t>up</a:t>
                      </a:r>
                      <a:r>
                        <a:rPr lang="de-DE" sz="1000" dirty="0"/>
                        <a:t>: 22 Monate),</a:t>
                      </a:r>
                    </a:p>
                    <a:p>
                      <a:r>
                        <a:rPr lang="de-DE" sz="1000" dirty="0"/>
                        <a:t>% [95 % KI]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Alle</a:t>
                      </a:r>
                    </a:p>
                    <a:p>
                      <a:pPr algn="ctr"/>
                      <a:r>
                        <a:rPr lang="de-DE" sz="1000" dirty="0"/>
                        <a:t>(n = 33)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0" dirty="0"/>
                        <a:t>1-Jahres-EFS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75 % [61–92]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0" dirty="0"/>
                        <a:t>1-Jahres-OS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84 % [72–92]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B871E5B9-CF3B-F393-6B03-1D7AF78754D8}"/>
              </a:ext>
            </a:extLst>
          </p:cNvPr>
          <p:cNvSpPr/>
          <p:nvPr/>
        </p:nvSpPr>
        <p:spPr bwMode="auto">
          <a:xfrm>
            <a:off x="296481" y="953420"/>
            <a:ext cx="1119217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Überleben: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1758C52-AEC6-E937-A6E3-7F9A70127D91}"/>
              </a:ext>
            </a:extLst>
          </p:cNvPr>
          <p:cNvSpPr txBox="1">
            <a:spLocks/>
          </p:cNvSpPr>
          <p:nvPr/>
        </p:nvSpPr>
        <p:spPr bwMode="gray">
          <a:xfrm>
            <a:off x="395998" y="2522128"/>
            <a:ext cx="8243749" cy="1120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685800">
              <a:spcBef>
                <a:spcPts val="300"/>
              </a:spcBef>
              <a:buClrTx/>
              <a:buNone/>
            </a:pPr>
            <a:r>
              <a:rPr lang="de-DE" sz="1200" kern="0" dirty="0">
                <a:solidFill>
                  <a:srgbClr val="000000"/>
                </a:solidFill>
                <a:cs typeface="Lucida Sans Unicode"/>
              </a:rPr>
              <a:t>Bei 12 Patienten kam es zu Ereignissen:</a:t>
            </a:r>
          </a:p>
          <a:p>
            <a:pPr defTabSz="685800">
              <a:spcBef>
                <a:spcPts val="300"/>
              </a:spcBef>
              <a:buClrTx/>
            </a:pPr>
            <a:r>
              <a:rPr lang="de-DE" sz="1200" kern="0" dirty="0">
                <a:solidFill>
                  <a:srgbClr val="000000"/>
                </a:solidFill>
                <a:cs typeface="Lucida Sans Unicode"/>
              </a:rPr>
              <a:t>9 Rezidive</a:t>
            </a:r>
          </a:p>
          <a:p>
            <a:pPr defTabSz="685800">
              <a:spcBef>
                <a:spcPts val="300"/>
              </a:spcBef>
              <a:buClrTx/>
            </a:pPr>
            <a:r>
              <a:rPr lang="de-DE" sz="1200" kern="0" dirty="0">
                <a:solidFill>
                  <a:srgbClr val="000000"/>
                </a:solidFill>
                <a:cs typeface="Lucida Sans Unicode"/>
              </a:rPr>
              <a:t>2 Todesfälle in Remission</a:t>
            </a:r>
            <a:r>
              <a:rPr lang="de-DE" sz="1200" kern="0" baseline="30000" dirty="0">
                <a:solidFill>
                  <a:srgbClr val="000000"/>
                </a:solidFill>
                <a:cs typeface="Lucida Sans Unicode"/>
              </a:rPr>
              <a:t>#</a:t>
            </a:r>
          </a:p>
          <a:p>
            <a:pPr defTabSz="685800">
              <a:spcBef>
                <a:spcPts val="300"/>
              </a:spcBef>
              <a:buClrTx/>
            </a:pPr>
            <a:r>
              <a:rPr lang="de-DE" sz="1200" kern="0" dirty="0">
                <a:solidFill>
                  <a:srgbClr val="000000"/>
                </a:solidFill>
                <a:cs typeface="Lucida Sans Unicode"/>
              </a:rPr>
              <a:t>1 Todesfall ohne Remission</a:t>
            </a:r>
            <a:r>
              <a:rPr lang="de-DE" sz="1200" kern="0" baseline="30000" dirty="0">
                <a:solidFill>
                  <a:srgbClr val="000000"/>
                </a:solidFill>
                <a:cs typeface="Lucida Sans Unicode"/>
              </a:rPr>
              <a:t>§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16F63CF-FAC7-F75E-3FD2-719F2414B221}"/>
              </a:ext>
            </a:extLst>
          </p:cNvPr>
          <p:cNvSpPr txBox="1">
            <a:spLocks/>
          </p:cNvSpPr>
          <p:nvPr/>
        </p:nvSpPr>
        <p:spPr>
          <a:xfrm>
            <a:off x="0" y="3914881"/>
            <a:ext cx="9144000" cy="43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0" tIns="0" rIns="0" bIns="0" anchor="ctr"/>
          <a:lstStyle>
            <a:lvl1pPr marL="257175" indent="-257175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 defTabSz="6858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de-DE" sz="1200" b="1" dirty="0">
                <a:solidFill>
                  <a:schemeClr val="bg1"/>
                </a:solidFill>
              </a:rPr>
              <a:t>Der primäre Endpunkt der Studie (EFS</a:t>
            </a:r>
            <a:r>
              <a:rPr lang="de-DE" sz="1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‡</a:t>
            </a:r>
            <a:r>
              <a:rPr lang="de-DE" sz="1200" b="1" dirty="0">
                <a:solidFill>
                  <a:schemeClr val="bg1"/>
                </a:solidFill>
              </a:rPr>
              <a:t>) wurde erreicht;</a:t>
            </a:r>
          </a:p>
          <a:p>
            <a:pPr marL="0" lvl="1" indent="0" algn="ctr" defTabSz="6858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de-DE" sz="1200" b="1" dirty="0">
                <a:solidFill>
                  <a:schemeClr val="bg1"/>
                </a:solidFill>
              </a:rPr>
              <a:t>die Mehrheit der Patienten erzielte eine anhaltende Remission</a:t>
            </a:r>
            <a:endParaRPr lang="en-GB" sz="1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0143559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8" y="372055"/>
            <a:ext cx="8631995" cy="460195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Ponatinib + Blinatumomab </a:t>
            </a:r>
            <a:r>
              <a:rPr lang="en-GB" dirty="0" err="1">
                <a:solidFill>
                  <a:srgbClr val="000000"/>
                </a:solidFill>
              </a:rPr>
              <a:t>ohne</a:t>
            </a:r>
            <a:r>
              <a:rPr lang="en-GB" dirty="0">
                <a:solidFill>
                  <a:srgbClr val="000000"/>
                </a:solidFill>
              </a:rPr>
              <a:t> Chemo (Phase-II-</a:t>
            </a:r>
            <a:r>
              <a:rPr lang="en-GB" dirty="0" err="1">
                <a:solidFill>
                  <a:srgbClr val="000000"/>
                </a:solidFill>
              </a:rPr>
              <a:t>Studie</a:t>
            </a:r>
            <a:r>
              <a:rPr lang="en-GB" dirty="0">
                <a:solidFill>
                  <a:srgbClr val="000000"/>
                </a:solidFill>
              </a:rPr>
              <a:t>) 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sz="1600" dirty="0">
                <a:solidFill>
                  <a:srgbClr val="000000"/>
                </a:solidFill>
              </a:rPr>
              <a:t>Bei </a:t>
            </a:r>
            <a:r>
              <a:rPr lang="en-GB" sz="1600" dirty="0" err="1">
                <a:solidFill>
                  <a:srgbClr val="000000"/>
                </a:solidFill>
              </a:rPr>
              <a:t>Patienten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mit</a:t>
            </a:r>
            <a:r>
              <a:rPr lang="en-GB" sz="1600" dirty="0">
                <a:solidFill>
                  <a:srgbClr val="000000"/>
                </a:solidFill>
              </a:rPr>
              <a:t> neu </a:t>
            </a:r>
            <a:r>
              <a:rPr lang="en-GB" sz="1600" dirty="0" err="1">
                <a:solidFill>
                  <a:srgbClr val="000000"/>
                </a:solidFill>
              </a:rPr>
              <a:t>diagnostizierter</a:t>
            </a:r>
            <a:r>
              <a:rPr lang="en-GB" sz="1600" dirty="0">
                <a:solidFill>
                  <a:srgbClr val="000000"/>
                </a:solidFill>
              </a:rPr>
              <a:t> Ph+ ALL</a:t>
            </a:r>
            <a:endParaRPr lang="de-DE" sz="1400" dirty="0"/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CC093F64-8FB8-4AAE-B1D5-121F0BC478E3}"/>
              </a:ext>
            </a:extLst>
          </p:cNvPr>
          <p:cNvSpPr/>
          <p:nvPr/>
        </p:nvSpPr>
        <p:spPr bwMode="auto">
          <a:xfrm>
            <a:off x="296481" y="921326"/>
            <a:ext cx="1475084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Studiendesign: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D1799A96-3B92-4DA8-B518-E61F93A4051B}"/>
              </a:ext>
            </a:extLst>
          </p:cNvPr>
          <p:cNvSpPr/>
          <p:nvPr/>
        </p:nvSpPr>
        <p:spPr>
          <a:xfrm>
            <a:off x="-1" y="4684150"/>
            <a:ext cx="8639748" cy="46166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Ausgenommen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ZNS-</a:t>
            </a:r>
            <a:r>
              <a:rPr lang="en-NZ" sz="600" dirty="0">
                <a:solidFill>
                  <a:srgbClr val="000000"/>
                </a:solidFill>
                <a:latin typeface="Arial"/>
              </a:rPr>
              <a:t>L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eukämie</a:t>
            </a:r>
            <a:endParaRPr kumimoji="0" lang="en-NZ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ALL: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akute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lymphatische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Leukämie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ALT: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Alanin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-Aminotransferase; AST: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Aspartat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-Aminotransferase;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c.i.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kontinuierliche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Infusion; CMR: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komplette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molekulare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Remission; CV: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kardiovaskulär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</a:t>
            </a:r>
            <a:r>
              <a:rPr lang="de-DE" sz="600" dirty="0"/>
              <a:t>EFS: ereignisfreies Überleben;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i.th.: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intrathekal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</a:t>
            </a:r>
            <a:b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ORR: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Gesamtansprechrate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</a:t>
            </a:r>
            <a:r>
              <a:rPr lang="de-DE" sz="600" dirty="0"/>
              <a:t>OS: Gesamtüberleben; 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Ph: Philadelphia-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Chromosom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PS: Performance-Status; q6w: alle 6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Wochen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ULN: </a:t>
            </a:r>
            <a:r>
              <a:rPr lang="en-NZ" sz="600" dirty="0" err="1">
                <a:solidFill>
                  <a:srgbClr val="000000"/>
                </a:solidFill>
                <a:latin typeface="Arial"/>
              </a:rPr>
              <a:t>obere</a:t>
            </a:r>
            <a:r>
              <a:rPr lang="en-NZ" sz="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NZ" sz="600" dirty="0" err="1">
                <a:solidFill>
                  <a:srgbClr val="000000"/>
                </a:solidFill>
                <a:latin typeface="Arial"/>
              </a:rPr>
              <a:t>Grenze</a:t>
            </a:r>
            <a:r>
              <a:rPr lang="en-NZ" sz="600" dirty="0">
                <a:solidFill>
                  <a:srgbClr val="000000"/>
                </a:solidFill>
                <a:latin typeface="Arial"/>
              </a:rPr>
              <a:t> des </a:t>
            </a:r>
            <a:r>
              <a:rPr lang="en-NZ" sz="600" dirty="0" err="1">
                <a:solidFill>
                  <a:srgbClr val="000000"/>
                </a:solidFill>
                <a:latin typeface="Arial"/>
              </a:rPr>
              <a:t>Referenzbereichs</a:t>
            </a:r>
            <a:r>
              <a:rPr lang="en-NZ" sz="600" dirty="0">
                <a:solidFill>
                  <a:srgbClr val="000000"/>
                </a:solidFill>
                <a:latin typeface="Arial"/>
              </a:rPr>
              <a:t> (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Upper Limit of Normal); ZNS: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zentrales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Nervensystem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Short N et al. EHA 2023; Abstract S118.</a:t>
            </a:r>
            <a:endParaRPr kumimoji="0" lang="de-A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C67E3706-BE6D-498F-AAE0-A4F835B43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97" y="1271243"/>
            <a:ext cx="1586602" cy="21833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36000" tIns="36000" rIns="36000" bIns="0" anchor="ctr" anchorCtr="0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Einschlusskriterien:</a:t>
            </a:r>
          </a:p>
          <a:p>
            <a:pPr algn="ctr" eaLnBrk="0" hangingPunct="0">
              <a:spcBef>
                <a:spcPts val="189"/>
              </a:spcBef>
              <a:buClr>
                <a:srgbClr val="FFFFFF"/>
              </a:buClr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(n = 54)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Calibri"/>
            </a:endParaRP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Neu diagnostizierte</a:t>
            </a:r>
            <a:b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</a:b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Ph+ ALL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Calibri"/>
            </a:endParaRP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Alter </a:t>
            </a:r>
            <a:r>
              <a:rPr lang="de-DE" sz="900" dirty="0">
                <a:solidFill>
                  <a:srgbClr val="000000"/>
                </a:solidFill>
                <a:latin typeface="Arial"/>
                <a:cs typeface="Calibri"/>
              </a:rPr>
              <a:t>≥ 18 Jahre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900">
                <a:solidFill>
                  <a:srgbClr val="000000"/>
                </a:solidFill>
                <a:latin typeface="Arial"/>
                <a:cs typeface="Calibri"/>
              </a:rPr>
              <a:t>Max. 1-2 Chemo-Zyklen vor Studieneinschluss 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900">
                <a:solidFill>
                  <a:srgbClr val="000000"/>
                </a:solidFill>
                <a:latin typeface="Arial"/>
                <a:cs typeface="Calibri"/>
              </a:rPr>
              <a:t>PS </a:t>
            </a:r>
            <a:r>
              <a:rPr lang="de-DE" sz="900" dirty="0">
                <a:solidFill>
                  <a:srgbClr val="000000"/>
                </a:solidFill>
                <a:latin typeface="Arial"/>
                <a:cs typeface="Calibri"/>
              </a:rPr>
              <a:t>≤ 2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Gesamtbilirubin </a:t>
            </a:r>
            <a:r>
              <a:rPr lang="de-DE" sz="900">
                <a:solidFill>
                  <a:srgbClr val="000000"/>
                </a:solidFill>
                <a:latin typeface="Arial"/>
                <a:cs typeface="Calibri"/>
              </a:rPr>
              <a:t>≤ </a:t>
            </a:r>
            <a:r>
              <a:rPr lang="de-DE" sz="900" dirty="0">
                <a:solidFill>
                  <a:srgbClr val="000000"/>
                </a:solidFill>
                <a:latin typeface="Arial"/>
                <a:cs typeface="Calibri"/>
              </a:rPr>
              <a:t>2x ULN, ALT &amp; AST ≤ 3x ULN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Keine unkontrollierte </a:t>
            </a:r>
            <a:r>
              <a:rPr lang="de-DE" sz="900" kern="0" dirty="0">
                <a:solidFill>
                  <a:srgbClr val="000000"/>
                </a:solidFill>
                <a:latin typeface="Arial"/>
                <a:cs typeface="Calibri"/>
              </a:rPr>
              <a:t>CV- oder klinisch relevante ZNS-Erkrankung*</a:t>
            </a:r>
            <a:endParaRPr kumimoji="0" lang="de-DE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ounded Rectangle 32">
            <a:extLst>
              <a:ext uri="{FF2B5EF4-FFF2-40B4-BE49-F238E27FC236}">
                <a16:creationId xmlns:a16="http://schemas.microsoft.com/office/drawing/2014/main" id="{69B317DF-E6EF-4B1D-8516-CFEA552F5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6940" y="1276839"/>
            <a:ext cx="3780000" cy="720000"/>
          </a:xfrm>
          <a:prstGeom prst="rect">
            <a:avLst/>
          </a:prstGeom>
          <a:solidFill>
            <a:srgbClr val="F39100"/>
          </a:soli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57607" tIns="28804" rIns="57607" bIns="28804" anchor="ctr">
            <a:noAutofit/>
          </a:bodyPr>
          <a:lstStyle/>
          <a:p>
            <a:pPr marL="358775" marR="0" lvl="0" indent="-3587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8775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Blinatumomab (max. 5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Zyklen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)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358775" marR="0" lvl="0" indent="-3587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8775" algn="l"/>
              </a:tabLst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28 µg/Tag d 1–28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c.i.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q6w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ounded Rectangle 32">
            <a:extLst>
              <a:ext uri="{FF2B5EF4-FFF2-40B4-BE49-F238E27FC236}">
                <a16:creationId xmlns:a16="http://schemas.microsoft.com/office/drawing/2014/main" id="{A356B88A-0366-4E19-8CC2-E78C86398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6939" y="2114775"/>
            <a:ext cx="378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7607" tIns="28804" rIns="57607" bIns="28804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Ponatinib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30 mg/d in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Zyklus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1,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Reduktion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auf 15 mg/d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nach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Erreichen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einer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CMR</a:t>
            </a:r>
            <a:endParaRPr kumimoji="0" lang="en-GB" sz="14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EB391A5A-A7E4-4F63-BEEA-0C4F8097B41B}"/>
              </a:ext>
            </a:extLst>
          </p:cNvPr>
          <p:cNvSpPr txBox="1">
            <a:spLocks/>
          </p:cNvSpPr>
          <p:nvPr/>
        </p:nvSpPr>
        <p:spPr bwMode="gray">
          <a:xfrm>
            <a:off x="395998" y="3699772"/>
            <a:ext cx="7013603" cy="6175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7CC2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Primärer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 </a:t>
            </a: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Endpunkt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: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komplette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molekulare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 Remission (CMR)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63C3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 </a:t>
            </a:r>
            <a:b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63C3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</a:b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0063C3"/>
              </a:solidFill>
              <a:effectLst/>
              <a:uLnTx/>
              <a:uFillTx/>
              <a:latin typeface="Arial"/>
              <a:ea typeface="+mn-ea"/>
              <a:cs typeface="Lucida Sans Unicode"/>
            </a:endParaRPr>
          </a:p>
          <a:p>
            <a:pPr marL="0" marR="0" lvl="0" indent="0" algn="l" defTabSz="6858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7CC2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Sekundäre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 </a:t>
            </a: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Endpunkte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: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Verträglichkeit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,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ereignisfreies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Überleben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 (EFS) und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Gesamtüberleben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 (OS)</a:t>
            </a:r>
          </a:p>
        </p:txBody>
      </p:sp>
      <p:sp>
        <p:nvSpPr>
          <p:cNvPr id="44" name="Richtungspfeil 2">
            <a:extLst>
              <a:ext uri="{FF2B5EF4-FFF2-40B4-BE49-F238E27FC236}">
                <a16:creationId xmlns:a16="http://schemas.microsoft.com/office/drawing/2014/main" id="{D7B6242C-BC17-4134-80BC-25D38522396F}"/>
              </a:ext>
            </a:extLst>
          </p:cNvPr>
          <p:cNvSpPr/>
          <p:nvPr/>
        </p:nvSpPr>
        <p:spPr bwMode="auto">
          <a:xfrm>
            <a:off x="5911280" y="2110967"/>
            <a:ext cx="2660292" cy="720000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" name="Rounded Rectangle 32">
            <a:extLst>
              <a:ext uri="{FF2B5EF4-FFF2-40B4-BE49-F238E27FC236}">
                <a16:creationId xmlns:a16="http://schemas.microsoft.com/office/drawing/2014/main" id="{9B1B6947-E3A5-4CED-BCFA-2607AB851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6939" y="2950575"/>
            <a:ext cx="3780000" cy="50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7607" tIns="28804" rIns="57607" bIns="2880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ZNS-Prophylaxe mit 12 Dosen Chemotherapie i.th. (alternierend </a:t>
            </a:r>
            <a:r>
              <a:rPr kumimoji="0" lang="de-DE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Cytarabin</a:t>
            </a:r>
            <a:r>
              <a:rPr kumimoji="0" lang="de-DE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&amp; Methotrexat</a:t>
            </a:r>
            <a:r>
              <a:rPr lang="de-DE" sz="1050" b="1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)</a:t>
            </a:r>
            <a:endParaRPr kumimoji="0" lang="de-DE" sz="105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47FB2162-CD66-49FE-99B8-967DD4A30ECD}"/>
              </a:ext>
            </a:extLst>
          </p:cNvPr>
          <p:cNvSpPr txBox="1"/>
          <p:nvPr/>
        </p:nvSpPr>
        <p:spPr>
          <a:xfrm>
            <a:off x="5983166" y="2247990"/>
            <a:ext cx="29527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Fortsetzung </a:t>
            </a:r>
            <a:r>
              <a:rPr kumimoji="0" lang="de-D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Ponatinib</a:t>
            </a: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für </a:t>
            </a: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 </a:t>
            </a: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Jahre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bei Patienten mit Ansprechen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1470918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8" y="372055"/>
            <a:ext cx="8631995" cy="460195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Ponatinib + Blinatumomab </a:t>
            </a:r>
            <a:r>
              <a:rPr lang="en-GB" dirty="0" err="1">
                <a:solidFill>
                  <a:srgbClr val="000000"/>
                </a:solidFill>
              </a:rPr>
              <a:t>ohne</a:t>
            </a:r>
            <a:r>
              <a:rPr lang="en-GB" dirty="0">
                <a:solidFill>
                  <a:srgbClr val="000000"/>
                </a:solidFill>
              </a:rPr>
              <a:t> Chemo (Phase-II-</a:t>
            </a:r>
            <a:r>
              <a:rPr lang="en-GB" dirty="0" err="1">
                <a:solidFill>
                  <a:srgbClr val="000000"/>
                </a:solidFill>
              </a:rPr>
              <a:t>Studie</a:t>
            </a:r>
            <a:r>
              <a:rPr lang="en-GB" dirty="0">
                <a:solidFill>
                  <a:srgbClr val="000000"/>
                </a:solidFill>
              </a:rPr>
              <a:t>) 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sz="1600" dirty="0">
                <a:solidFill>
                  <a:srgbClr val="000000"/>
                </a:solidFill>
              </a:rPr>
              <a:t>Bei </a:t>
            </a:r>
            <a:r>
              <a:rPr lang="en-GB" sz="1600" dirty="0" err="1">
                <a:solidFill>
                  <a:srgbClr val="000000"/>
                </a:solidFill>
              </a:rPr>
              <a:t>Patienten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mit</a:t>
            </a:r>
            <a:r>
              <a:rPr lang="en-GB" sz="1600" dirty="0">
                <a:solidFill>
                  <a:srgbClr val="000000"/>
                </a:solidFill>
              </a:rPr>
              <a:t> neu </a:t>
            </a:r>
            <a:r>
              <a:rPr lang="en-GB" sz="1600" dirty="0" err="1">
                <a:solidFill>
                  <a:srgbClr val="000000"/>
                </a:solidFill>
              </a:rPr>
              <a:t>diagnostizierter</a:t>
            </a:r>
            <a:r>
              <a:rPr lang="en-GB" sz="1600" dirty="0">
                <a:solidFill>
                  <a:srgbClr val="000000"/>
                </a:solidFill>
              </a:rPr>
              <a:t> Ph+ ALL</a:t>
            </a:r>
            <a:endParaRPr lang="de-DE" sz="1400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D1799A96-3B92-4DA8-B518-E61F93A4051B}"/>
              </a:ext>
            </a:extLst>
          </p:cNvPr>
          <p:cNvSpPr/>
          <p:nvPr/>
        </p:nvSpPr>
        <p:spPr>
          <a:xfrm>
            <a:off x="-2" y="4868816"/>
            <a:ext cx="8488181" cy="27699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ALL: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akute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lymphatische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Leukämie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CMR: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komplette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molekulare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Remission; CR: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komplette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Remission; Ph: Philadelphia-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Chromosom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ZNS: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zentrales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Nervensystem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Short N et al. EHA 2023; Abstract S118.</a:t>
            </a:r>
            <a:endParaRPr kumimoji="0" lang="de-A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C89DD467-2AD4-4CEF-AF74-1846B41C4B1B}"/>
              </a:ext>
            </a:extLst>
          </p:cNvPr>
          <p:cNvSpPr/>
          <p:nvPr/>
        </p:nvSpPr>
        <p:spPr bwMode="auto">
          <a:xfrm>
            <a:off x="296481" y="953420"/>
            <a:ext cx="3464410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Ausgewählte Patientencharakteristika: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48" name="Tabelle 47">
            <a:extLst>
              <a:ext uri="{FF2B5EF4-FFF2-40B4-BE49-F238E27FC236}">
                <a16:creationId xmlns:a16="http://schemas.microsoft.com/office/drawing/2014/main" id="{B163AF1A-47DE-4564-B4E5-68585FA77F51}"/>
              </a:ext>
            </a:extLst>
          </p:cNvPr>
          <p:cNvGraphicFramePr>
            <a:graphicFrameLocks noGrp="1"/>
          </p:cNvGraphicFramePr>
          <p:nvPr/>
        </p:nvGraphicFramePr>
        <p:xfrm>
          <a:off x="378414" y="1278781"/>
          <a:ext cx="4273067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9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1664099006"/>
                    </a:ext>
                  </a:extLst>
                </a:gridCol>
              </a:tblGrid>
              <a:tr h="163031">
                <a:tc>
                  <a:txBody>
                    <a:bodyPr/>
                    <a:lstStyle/>
                    <a:p>
                      <a:r>
                        <a:rPr lang="de-DE" sz="1000" dirty="0"/>
                        <a:t>Ausgangsmerkmale der Patienten</a:t>
                      </a:r>
                    </a:p>
                    <a:p>
                      <a:r>
                        <a:rPr lang="de-DE" sz="1000" dirty="0"/>
                        <a:t>n (%) oder Median [Spanne]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Neu diagnostizierte </a:t>
                      </a:r>
                      <a:r>
                        <a:rPr lang="de-DE" sz="1000" dirty="0" err="1"/>
                        <a:t>Ph</a:t>
                      </a:r>
                      <a:r>
                        <a:rPr lang="de-DE" sz="1000" dirty="0"/>
                        <a:t>+ ALL</a:t>
                      </a:r>
                    </a:p>
                    <a:p>
                      <a:pPr algn="ctr"/>
                      <a:r>
                        <a:rPr lang="de-DE" sz="1000" dirty="0"/>
                        <a:t>(n = 54)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1" dirty="0"/>
                        <a:t>Alter, Jahre</a:t>
                      </a:r>
                    </a:p>
                    <a:p>
                      <a:r>
                        <a:rPr lang="de-DE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≥ 60 Jahre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56 [20–83]</a:t>
                      </a:r>
                    </a:p>
                    <a:p>
                      <a:pPr algn="ctr"/>
                      <a:r>
                        <a:rPr lang="de-DE" sz="1000" dirty="0"/>
                        <a:t>21 (39 %)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1" dirty="0"/>
                        <a:t>Leukozytenzahl (x10</a:t>
                      </a:r>
                      <a:r>
                        <a:rPr lang="de-DE" sz="1000" b="1" baseline="30000" dirty="0"/>
                        <a:t>9</a:t>
                      </a:r>
                      <a:r>
                        <a:rPr lang="de-DE" sz="1000" b="1" dirty="0"/>
                        <a:t>/l) </a:t>
                      </a:r>
                      <a:r>
                        <a:rPr lang="de-DE" sz="1000" b="0" dirty="0"/>
                        <a:t>bei Therapiebeginn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4,6 [0,4–23,7]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8281695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1" dirty="0"/>
                        <a:t>Performance-Status</a:t>
                      </a:r>
                    </a:p>
                    <a:p>
                      <a:r>
                        <a:rPr lang="de-DE" sz="1000" dirty="0"/>
                        <a:t>     0–1</a:t>
                      </a:r>
                    </a:p>
                    <a:p>
                      <a:r>
                        <a:rPr lang="de-DE" sz="1000" dirty="0"/>
                        <a:t>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  <a:p>
                      <a:pPr algn="ctr"/>
                      <a:r>
                        <a:rPr lang="de-DE" sz="1000" dirty="0"/>
                        <a:t>44 (81 %)</a:t>
                      </a:r>
                    </a:p>
                    <a:p>
                      <a:pPr algn="ctr"/>
                      <a:r>
                        <a:rPr lang="de-DE" sz="1000" dirty="0"/>
                        <a:t>10 (19 %)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1" dirty="0"/>
                        <a:t>ZNS-Beteiligung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3 (6 %)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1" dirty="0"/>
                        <a:t>CD19-Expression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99,8 [74,9–100]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1 kardiovaskuläre Risikofaktoren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31 (57 %)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86488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1" i="1" dirty="0"/>
                        <a:t>BCR::ABL1-</a:t>
                      </a:r>
                      <a:r>
                        <a:rPr lang="de-DE" sz="1000" b="1" dirty="0"/>
                        <a:t>Transkript-Typ</a:t>
                      </a:r>
                    </a:p>
                    <a:p>
                      <a:r>
                        <a:rPr lang="de-DE" sz="1000" i="1" dirty="0"/>
                        <a:t>     p190</a:t>
                      </a:r>
                    </a:p>
                    <a:p>
                      <a:r>
                        <a:rPr lang="de-DE" sz="1000" i="1" dirty="0"/>
                        <a:t>     p210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  <a:p>
                      <a:pPr algn="ctr"/>
                      <a:r>
                        <a:rPr lang="de-DE" sz="1000" dirty="0"/>
                        <a:t>41 (76 %)</a:t>
                      </a:r>
                    </a:p>
                    <a:p>
                      <a:pPr algn="ctr"/>
                      <a:r>
                        <a:rPr lang="de-DE" sz="1000" dirty="0"/>
                        <a:t>13 (24 %)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6502592"/>
                  </a:ext>
                </a:extLst>
              </a:tr>
            </a:tbl>
          </a:graphicData>
        </a:graphic>
      </p:graphicFrame>
      <p:sp>
        <p:nvSpPr>
          <p:cNvPr id="2" name="Rechteck 17">
            <a:extLst>
              <a:ext uri="{FF2B5EF4-FFF2-40B4-BE49-F238E27FC236}">
                <a16:creationId xmlns:a16="http://schemas.microsoft.com/office/drawing/2014/main" id="{F7F15956-5286-9846-D1E0-6EC16192295D}"/>
              </a:ext>
            </a:extLst>
          </p:cNvPr>
          <p:cNvSpPr/>
          <p:nvPr/>
        </p:nvSpPr>
        <p:spPr>
          <a:xfrm>
            <a:off x="4757313" y="953420"/>
            <a:ext cx="4008273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Status: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Zwischen Juni 2018 und Januar 2023 wurden</a:t>
            </a:r>
            <a:b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54 Patienten 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mit neu diagnostizierter </a:t>
            </a:r>
            <a:r>
              <a:rPr kumimoji="0" lang="de-DE" sz="12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 ALL eingeschlossen.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 Patienten 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befanden sich beim Studieneinschluss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CR 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(5 davon befanden sich in CMR und waren nur für Rezidiv- und Überlebensdaten auswertbar).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7300264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8" y="372055"/>
            <a:ext cx="8631995" cy="460195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Ponatinib + Blinatumomab </a:t>
            </a:r>
            <a:r>
              <a:rPr lang="en-GB" dirty="0" err="1">
                <a:solidFill>
                  <a:srgbClr val="000000"/>
                </a:solidFill>
              </a:rPr>
              <a:t>ohne</a:t>
            </a:r>
            <a:r>
              <a:rPr lang="en-GB" dirty="0">
                <a:solidFill>
                  <a:srgbClr val="000000"/>
                </a:solidFill>
              </a:rPr>
              <a:t> Chemo (Phase-II-</a:t>
            </a:r>
            <a:r>
              <a:rPr lang="en-GB" dirty="0" err="1">
                <a:solidFill>
                  <a:srgbClr val="000000"/>
                </a:solidFill>
              </a:rPr>
              <a:t>Studie</a:t>
            </a:r>
            <a:r>
              <a:rPr lang="en-GB" dirty="0">
                <a:solidFill>
                  <a:srgbClr val="000000"/>
                </a:solidFill>
              </a:rPr>
              <a:t>) 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sz="1600" dirty="0">
                <a:solidFill>
                  <a:srgbClr val="000000"/>
                </a:solidFill>
              </a:rPr>
              <a:t>Bei </a:t>
            </a:r>
            <a:r>
              <a:rPr lang="en-GB" sz="1600" dirty="0" err="1">
                <a:solidFill>
                  <a:srgbClr val="000000"/>
                </a:solidFill>
              </a:rPr>
              <a:t>Patienten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mit</a:t>
            </a:r>
            <a:r>
              <a:rPr lang="en-GB" sz="1600" dirty="0">
                <a:solidFill>
                  <a:srgbClr val="000000"/>
                </a:solidFill>
              </a:rPr>
              <a:t> neu </a:t>
            </a:r>
            <a:r>
              <a:rPr lang="en-GB" sz="1600" dirty="0" err="1">
                <a:solidFill>
                  <a:srgbClr val="000000"/>
                </a:solidFill>
              </a:rPr>
              <a:t>diagnostizierter</a:t>
            </a:r>
            <a:r>
              <a:rPr lang="en-GB" sz="1600" dirty="0">
                <a:solidFill>
                  <a:srgbClr val="000000"/>
                </a:solidFill>
              </a:rPr>
              <a:t> Ph+ ALL</a:t>
            </a:r>
            <a:endParaRPr lang="de-DE" sz="1600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D1799A96-3B92-4DA8-B518-E61F93A4051B}"/>
              </a:ext>
            </a:extLst>
          </p:cNvPr>
          <p:cNvSpPr/>
          <p:nvPr/>
        </p:nvSpPr>
        <p:spPr>
          <a:xfrm>
            <a:off x="-1" y="4684150"/>
            <a:ext cx="8639748" cy="46166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de-DE" sz="600" dirty="0"/>
              <a:t>* Gemäß NGS-Assay mit einer Sensitivität von 1x10</a:t>
            </a:r>
            <a:r>
              <a:rPr lang="de-DE" sz="600" baseline="30000" dirty="0"/>
              <a:t>-6</a:t>
            </a:r>
            <a:r>
              <a:rPr lang="de-DE" sz="600" dirty="0"/>
              <a:t>.</a:t>
            </a:r>
          </a:p>
          <a:p>
            <a:r>
              <a:rPr lang="de-DE" sz="600" dirty="0"/>
              <a:t>ALL: akute lymphatische Leukämie; 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CMR: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komplette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molekulare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Remission; CR: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komplette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Remission;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komplette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Remission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mit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inkompletter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Regeneration; </a:t>
            </a:r>
            <a:r>
              <a:rPr lang="de-DE" sz="600" dirty="0"/>
              <a:t>MRD: minimale Resterkrankung; NGS: Next Generation </a:t>
            </a:r>
            <a:r>
              <a:rPr lang="de-DE" sz="600" dirty="0" err="1"/>
              <a:t>Sequencing</a:t>
            </a:r>
            <a:r>
              <a:rPr lang="de-DE" sz="600" dirty="0"/>
              <a:t>; </a:t>
            </a:r>
            <a:r>
              <a:rPr lang="de-DE" sz="600" dirty="0" err="1"/>
              <a:t>Ph</a:t>
            </a:r>
            <a:r>
              <a:rPr lang="de-DE" sz="600" dirty="0"/>
              <a:t>: Philadelphia-Chromosom; SZT: Stammzelltransplantation.</a:t>
            </a:r>
          </a:p>
          <a:p>
            <a:r>
              <a:rPr lang="de-DE" sz="600" dirty="0">
                <a:hlinkClick r:id="rId4"/>
              </a:rPr>
              <a:t>Short N et al. EHA 2023, Abstract S118.</a:t>
            </a:r>
            <a:endParaRPr lang="de-DE" sz="1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7F9C4C8-74A7-FAAC-C04E-35932FBAF01D}"/>
              </a:ext>
            </a:extLst>
          </p:cNvPr>
          <p:cNvSpPr txBox="1">
            <a:spLocks/>
          </p:cNvSpPr>
          <p:nvPr/>
        </p:nvSpPr>
        <p:spPr>
          <a:xfrm>
            <a:off x="0" y="3914881"/>
            <a:ext cx="9144000" cy="43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0" tIns="0" rIns="0" bIns="0" anchor="ctr"/>
          <a:lstStyle>
            <a:lvl1pPr marL="257175" indent="-257175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 defTabSz="6858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de-DE" sz="1200" b="1" dirty="0">
                <a:solidFill>
                  <a:schemeClr val="bg1"/>
                </a:solidFill>
              </a:rPr>
              <a:t>Hohe Raten für CMR und MRD-Negativität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2593C2F-34E8-F691-32BD-4613283CE445}"/>
              </a:ext>
            </a:extLst>
          </p:cNvPr>
          <p:cNvSpPr/>
          <p:nvPr/>
        </p:nvSpPr>
        <p:spPr bwMode="auto">
          <a:xfrm>
            <a:off x="307445" y="952260"/>
            <a:ext cx="3260829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Ergebnisse </a:t>
            </a:r>
            <a:r>
              <a:rPr kumimoji="0" lang="de-DE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(medianes Follow-</a:t>
            </a:r>
            <a:r>
              <a:rPr kumimoji="0" lang="de-DE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up</a:t>
            </a:r>
            <a:r>
              <a:rPr kumimoji="0" lang="de-DE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16 Monate)</a:t>
            </a:r>
            <a:endParaRPr kumimoji="0" lang="de-AT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AE846B57-6D9B-4AFD-B469-4A16F20E6FB6}"/>
              </a:ext>
            </a:extLst>
          </p:cNvPr>
          <p:cNvGraphicFramePr>
            <a:graphicFrameLocks noGrp="1"/>
          </p:cNvGraphicFramePr>
          <p:nvPr/>
        </p:nvGraphicFramePr>
        <p:xfrm>
          <a:off x="395995" y="1349127"/>
          <a:ext cx="4361317" cy="23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4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/>
                        <a:t>n/N (%)</a:t>
                      </a:r>
                    </a:p>
                  </a:txBody>
                  <a:tcPr marL="72000" marR="7200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25">
                <a:tc>
                  <a:txBody>
                    <a:bodyPr/>
                    <a:lstStyle/>
                    <a:p>
                      <a:r>
                        <a:rPr lang="de-DE" sz="1000" b="1" dirty="0"/>
                        <a:t>Hämatologisches Ansprechen</a:t>
                      </a:r>
                    </a:p>
                    <a:p>
                      <a:r>
                        <a:rPr lang="de-DE" sz="1000" b="0" dirty="0"/>
                        <a:t>     CR </a:t>
                      </a:r>
                      <a:r>
                        <a:rPr lang="de-DE" sz="1000" b="0"/>
                        <a:t>oder CRi</a:t>
                      </a:r>
                    </a:p>
                    <a:p>
                      <a:endParaRPr lang="de-DE" sz="1000" b="0" dirty="0"/>
                    </a:p>
                    <a:p>
                      <a:r>
                        <a:rPr lang="de-DE" sz="1000" b="0"/>
                        <a:t>     CR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000"/>
                    </a:p>
                    <a:p>
                      <a:pPr algn="ctr"/>
                      <a:r>
                        <a:rPr lang="de-DE" sz="1000"/>
                        <a:t>34/35 </a:t>
                      </a:r>
                      <a:r>
                        <a:rPr lang="de-DE" sz="1000" dirty="0"/>
                        <a:t>(</a:t>
                      </a:r>
                      <a:r>
                        <a:rPr lang="de-DE" sz="1000" b="1"/>
                        <a:t>97 %</a:t>
                      </a:r>
                      <a:r>
                        <a:rPr lang="de-DE" sz="1000"/>
                        <a:t>)</a:t>
                      </a:r>
                    </a:p>
                    <a:p>
                      <a:pPr algn="ctr"/>
                      <a:r>
                        <a:rPr lang="de-DE" sz="800"/>
                        <a:t>(alle Ansprechen nach 1. Zyklus)</a:t>
                      </a:r>
                      <a:endParaRPr lang="de-DE" sz="800" dirty="0"/>
                    </a:p>
                    <a:p>
                      <a:pPr algn="ctr"/>
                      <a:r>
                        <a:rPr lang="de-DE" sz="1000" dirty="0"/>
                        <a:t>33/35 (</a:t>
                      </a:r>
                      <a:r>
                        <a:rPr lang="de-DE" sz="1000"/>
                        <a:t>94 %)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007">
                <a:tc>
                  <a:txBody>
                    <a:bodyPr/>
                    <a:lstStyle/>
                    <a:p>
                      <a:r>
                        <a:rPr lang="de-DE" sz="1000" b="1" dirty="0"/>
                        <a:t>CMR</a:t>
                      </a:r>
                    </a:p>
                    <a:p>
                      <a:r>
                        <a:rPr lang="de-DE" sz="1000" dirty="0"/>
                        <a:t>     nach 1. Zyklus</a:t>
                      </a:r>
                    </a:p>
                    <a:p>
                      <a:r>
                        <a:rPr lang="de-DE" sz="1000" dirty="0"/>
                        <a:t>     irgendwann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  <a:p>
                      <a:pPr algn="ctr"/>
                      <a:r>
                        <a:rPr lang="de-DE" sz="1000" dirty="0"/>
                        <a:t>34/48 (</a:t>
                      </a:r>
                      <a:r>
                        <a:rPr lang="de-DE" sz="1000" b="1" dirty="0"/>
                        <a:t>71 %</a:t>
                      </a:r>
                      <a:r>
                        <a:rPr lang="de-DE" sz="1000" dirty="0"/>
                        <a:t>)</a:t>
                      </a:r>
                    </a:p>
                    <a:p>
                      <a:pPr algn="ctr"/>
                      <a:r>
                        <a:rPr lang="de-DE" sz="1000" dirty="0"/>
                        <a:t>43/48 (</a:t>
                      </a:r>
                      <a:r>
                        <a:rPr lang="de-DE" sz="1000" b="1" dirty="0"/>
                        <a:t>90 %</a:t>
                      </a:r>
                      <a:r>
                        <a:rPr lang="de-DE" sz="10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616">
                <a:tc>
                  <a:txBody>
                    <a:bodyPr/>
                    <a:lstStyle/>
                    <a:p>
                      <a:r>
                        <a:rPr lang="de-DE" sz="1000" b="1" dirty="0"/>
                        <a:t>CMR (peripheres Blut) nach </a:t>
                      </a:r>
                      <a:br>
                        <a:rPr lang="de-DE" sz="1000" b="1" dirty="0"/>
                      </a:br>
                      <a:r>
                        <a:rPr lang="de-DE" sz="1000" b="1" dirty="0"/>
                        <a:t>2 Wochen Behandlung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14/24 (58 %)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9468993"/>
                  </a:ext>
                </a:extLst>
              </a:tr>
              <a:tr h="198616">
                <a:tc>
                  <a:txBody>
                    <a:bodyPr/>
                    <a:lstStyle/>
                    <a:p>
                      <a:r>
                        <a:rPr lang="de-DE" sz="1000" b="1"/>
                        <a:t>MRD-negativ (NGS)*</a:t>
                      </a:r>
                      <a:endParaRPr lang="de-DE" sz="1000" b="1" dirty="0"/>
                    </a:p>
                    <a:p>
                      <a:r>
                        <a:rPr lang="de-DE" sz="1000" b="0" dirty="0"/>
                        <a:t>     </a:t>
                      </a:r>
                      <a:r>
                        <a:rPr lang="de-DE" sz="800" b="0"/>
                        <a:t>davon in PCR </a:t>
                      </a:r>
                      <a:r>
                        <a:rPr lang="de-DE" sz="800" b="0" i="1" dirty="0"/>
                        <a:t>BCR</a:t>
                      </a:r>
                      <a:r>
                        <a:rPr lang="de-DE" sz="800" b="0" i="1"/>
                        <a:t>::ABL1</a:t>
                      </a:r>
                      <a:r>
                        <a:rPr lang="de-DE" sz="800" b="0" i="0"/>
                        <a:t> schwach nachweisbar</a:t>
                      </a:r>
                      <a:endParaRPr lang="de-DE" sz="10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34/38 (89 %)</a:t>
                      </a:r>
                    </a:p>
                    <a:p>
                      <a:pPr algn="ctr"/>
                      <a:r>
                        <a:rPr lang="de-DE" sz="800" dirty="0"/>
                        <a:t>4/34 (12 %)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hteck 17">
            <a:extLst>
              <a:ext uri="{FF2B5EF4-FFF2-40B4-BE49-F238E27FC236}">
                <a16:creationId xmlns:a16="http://schemas.microsoft.com/office/drawing/2014/main" id="{57136D3A-F8C8-5CA0-D6F8-7C4CAC3733E1}"/>
              </a:ext>
            </a:extLst>
          </p:cNvPr>
          <p:cNvSpPr/>
          <p:nvPr/>
        </p:nvSpPr>
        <p:spPr>
          <a:xfrm>
            <a:off x="4757313" y="1291748"/>
            <a:ext cx="4270680" cy="242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Unter den 53 Patienten, die mindestens einen vollständigen Zyklus </a:t>
            </a:r>
            <a:r>
              <a:rPr kumimoji="0" lang="de-DE" sz="12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Ponatinib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plus </a:t>
            </a:r>
            <a:r>
              <a:rPr kumimoji="0" lang="de-DE" sz="12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Blinatumomab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erhielten, gab es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Todesfälle in CR 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(1x hypovolämischer Schock nach </a:t>
            </a:r>
            <a:r>
              <a:rPr kumimoji="0" lang="de-DE" sz="12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Herzkatheterisierung</a:t>
            </a:r>
            <a:r>
              <a:rPr lang="de-DE" sz="1200" dirty="0">
                <a:solidFill>
                  <a:srgbClr val="000000"/>
                </a:solidFill>
                <a:latin typeface="Arial"/>
              </a:rPr>
              <a:t>, 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1x Gehirnaneurysma).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1" dirty="0">
                <a:solidFill>
                  <a:srgbClr val="000000"/>
                </a:solidFill>
                <a:latin typeface="Arial"/>
              </a:rPr>
              <a:t>3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Patienten 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erlitten im Median 9 Monate nach dem Ansprechen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ein Rezidiv 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(2x </a:t>
            </a:r>
            <a:r>
              <a:rPr kumimoji="0" lang="de-DE" sz="12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extramedullär</a:t>
            </a:r>
            <a:r>
              <a:rPr lang="de-DE" sz="1200" dirty="0">
                <a:solidFill>
                  <a:srgbClr val="000000"/>
                </a:solidFill>
                <a:latin typeface="Arial"/>
              </a:rPr>
              <a:t>, </a:t>
            </a:r>
            <a:br>
              <a:rPr lang="de-DE" sz="1200" dirty="0">
                <a:solidFill>
                  <a:srgbClr val="000000"/>
                </a:solidFill>
                <a:latin typeface="Arial"/>
              </a:rPr>
            </a:b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1x Knochenmark).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48 Patienten 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befinden sich in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anhaltender hämatologischer Remission.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Nur 1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Patient 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erhielt in der ersten Remission eine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SZT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aufgrund von anhaltend niedrigen </a:t>
            </a:r>
            <a:r>
              <a:rPr kumimoji="0" lang="de-DE" sz="12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BCR::ABL1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-Transkripten (0,01</a:t>
            </a:r>
            <a:r>
              <a:rPr lang="de-DE" sz="1200" dirty="0">
                <a:solidFill>
                  <a:srgbClr val="000000"/>
                </a:solidFill>
                <a:latin typeface="Arial"/>
              </a:rPr>
              <a:t>–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0,05 %).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376631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8" y="372055"/>
            <a:ext cx="8631995" cy="460195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Ponatinib + Blinatumomab </a:t>
            </a:r>
            <a:r>
              <a:rPr lang="en-GB" dirty="0" err="1">
                <a:solidFill>
                  <a:srgbClr val="000000"/>
                </a:solidFill>
              </a:rPr>
              <a:t>ohne</a:t>
            </a:r>
            <a:r>
              <a:rPr lang="en-GB" dirty="0">
                <a:solidFill>
                  <a:srgbClr val="000000"/>
                </a:solidFill>
              </a:rPr>
              <a:t> Chemo (Phase-II-</a:t>
            </a:r>
            <a:r>
              <a:rPr lang="en-GB" dirty="0" err="1">
                <a:solidFill>
                  <a:srgbClr val="000000"/>
                </a:solidFill>
              </a:rPr>
              <a:t>Studie</a:t>
            </a:r>
            <a:r>
              <a:rPr lang="en-GB" dirty="0">
                <a:solidFill>
                  <a:srgbClr val="000000"/>
                </a:solidFill>
              </a:rPr>
              <a:t>) 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sz="1600" dirty="0">
                <a:solidFill>
                  <a:srgbClr val="000000"/>
                </a:solidFill>
              </a:rPr>
              <a:t>Bei </a:t>
            </a:r>
            <a:r>
              <a:rPr lang="en-GB" sz="1600" dirty="0" err="1">
                <a:solidFill>
                  <a:srgbClr val="000000"/>
                </a:solidFill>
              </a:rPr>
              <a:t>Patienten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mit</a:t>
            </a:r>
            <a:r>
              <a:rPr lang="en-GB" sz="1600" dirty="0">
                <a:solidFill>
                  <a:srgbClr val="000000"/>
                </a:solidFill>
              </a:rPr>
              <a:t> neu </a:t>
            </a:r>
            <a:r>
              <a:rPr lang="en-GB" sz="1600" dirty="0" err="1">
                <a:solidFill>
                  <a:srgbClr val="000000"/>
                </a:solidFill>
              </a:rPr>
              <a:t>diagnostizierter</a:t>
            </a:r>
            <a:r>
              <a:rPr lang="en-GB" sz="1600" dirty="0">
                <a:solidFill>
                  <a:srgbClr val="000000"/>
                </a:solidFill>
              </a:rPr>
              <a:t> Ph+ ALL</a:t>
            </a:r>
            <a:endParaRPr lang="de-DE" sz="1600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D1799A96-3B92-4DA8-B518-E61F93A4051B}"/>
              </a:ext>
            </a:extLst>
          </p:cNvPr>
          <p:cNvSpPr/>
          <p:nvPr/>
        </p:nvSpPr>
        <p:spPr>
          <a:xfrm>
            <a:off x="-1" y="4868816"/>
            <a:ext cx="8639748" cy="27699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de-DE" sz="600" dirty="0"/>
              <a:t>ALL: akute lymphatische Leukämie</a:t>
            </a:r>
            <a:r>
              <a:rPr lang="de-DE" sz="600"/>
              <a:t>; EFS</a:t>
            </a:r>
            <a:r>
              <a:rPr lang="de-DE" sz="600" dirty="0"/>
              <a:t>: ereignisfreies Überleben; OS: Gesamtüberleben; </a:t>
            </a:r>
            <a:r>
              <a:rPr lang="de-DE" sz="600" dirty="0" err="1"/>
              <a:t>Ph</a:t>
            </a:r>
            <a:r>
              <a:rPr lang="de-DE" sz="600" dirty="0"/>
              <a:t>: Philadelphia-Chromosom.</a:t>
            </a:r>
          </a:p>
          <a:p>
            <a:r>
              <a:rPr lang="de-DE" sz="600" dirty="0">
                <a:hlinkClick r:id="rId4"/>
              </a:rPr>
              <a:t>Short N et al. EHA 2023, Abstract S118.</a:t>
            </a:r>
            <a:endParaRPr lang="de-DE" sz="1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7F9C4C8-74A7-FAAC-C04E-35932FBAF01D}"/>
              </a:ext>
            </a:extLst>
          </p:cNvPr>
          <p:cNvSpPr txBox="1">
            <a:spLocks/>
          </p:cNvSpPr>
          <p:nvPr/>
        </p:nvSpPr>
        <p:spPr>
          <a:xfrm>
            <a:off x="0" y="3914881"/>
            <a:ext cx="9144000" cy="43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0" tIns="0" rIns="0" bIns="0" anchor="ctr"/>
          <a:lstStyle>
            <a:lvl1pPr marL="257175" indent="-257175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 defTabSz="6858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de-DE" sz="1200" b="1">
                <a:solidFill>
                  <a:schemeClr val="bg1"/>
                </a:solidFill>
              </a:rPr>
              <a:t>Hohe Überlebensrate ohne Stammzelltransplantation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CC093F64-8FB8-4AAE-B1D5-121F0BC478E3}"/>
              </a:ext>
            </a:extLst>
          </p:cNvPr>
          <p:cNvSpPr/>
          <p:nvPr/>
        </p:nvSpPr>
        <p:spPr bwMode="auto">
          <a:xfrm>
            <a:off x="7443" y="946192"/>
            <a:ext cx="5148000" cy="7386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Gesamtüberleben (OS) und </a:t>
            </a:r>
            <a:b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ereignisfreies Überleben (EFS)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de-DE" sz="140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155B534-046A-33B5-5926-D6A093C3874C}"/>
              </a:ext>
            </a:extLst>
          </p:cNvPr>
          <p:cNvSpPr txBox="1">
            <a:spLocks/>
          </p:cNvSpPr>
          <p:nvPr/>
        </p:nvSpPr>
        <p:spPr bwMode="gray">
          <a:xfrm>
            <a:off x="4566268" y="1086630"/>
            <a:ext cx="4415409" cy="19756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685800">
              <a:spcBef>
                <a:spcPts val="300"/>
              </a:spcBef>
              <a:buClrTx/>
              <a:buNone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Verträglichkeit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685800" rtl="0" eaLnBrk="1" fontAlgn="base" latinLnBrk="0" hangingPunct="1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Die meisten unerwünschten Ereignisse waren vom </a:t>
            </a:r>
            <a:b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</a:b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Grad 1–2 und waren </a:t>
            </a: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konsistent mit dem bekannten Sicherheitsprofil 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der beiden Wirkstoffe. </a:t>
            </a:r>
          </a:p>
          <a:p>
            <a:pPr marL="342900" marR="0" lvl="0" indent="-342900" algn="l" defTabSz="685800" rtl="0" eaLnBrk="1" fontAlgn="base" latinLnBrk="0" hangingPunct="1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Es traten </a:t>
            </a: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keine unerwünschten Ereignisse der </a:t>
            </a:r>
            <a:b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</a:b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Grade 4–5 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auf. </a:t>
            </a:r>
          </a:p>
          <a:p>
            <a:pPr marL="342900" marR="0" lvl="0" indent="-342900" algn="l" defTabSz="685800" rtl="0" eaLnBrk="1" fontAlgn="base" latinLnBrk="0" hangingPunct="1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Ponatinib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 wurde bei 2 Patienten aufgrund von möglicherweise damit zusammenhängenden unerwünschten Ereignissen </a:t>
            </a:r>
            <a:r>
              <a:rPr kumimoji="0" lang="de-DE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abgesetzt (Schlaganfall 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und Koronarstenose bei jeweils einem Patienten).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3F5FD64-5D31-0828-2FB2-6481AD9C280B}"/>
              </a:ext>
            </a:extLst>
          </p:cNvPr>
          <p:cNvSpPr txBox="1"/>
          <p:nvPr/>
        </p:nvSpPr>
        <p:spPr>
          <a:xfrm>
            <a:off x="182460" y="3591045"/>
            <a:ext cx="778024" cy="10772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700" b="1" dirty="0"/>
              <a:t>Anzahl „at </a:t>
            </a:r>
            <a:r>
              <a:rPr lang="de-DE" sz="700" b="1" dirty="0" err="1"/>
              <a:t>risk</a:t>
            </a:r>
            <a:r>
              <a:rPr lang="de-DE" sz="700" b="1" dirty="0"/>
              <a:t>“: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A2D50EB-6491-074A-E3D1-58A68944C42B}"/>
              </a:ext>
            </a:extLst>
          </p:cNvPr>
          <p:cNvGrpSpPr/>
          <p:nvPr/>
        </p:nvGrpSpPr>
        <p:grpSpPr>
          <a:xfrm>
            <a:off x="746896" y="1309754"/>
            <a:ext cx="3521388" cy="2624328"/>
            <a:chOff x="746896" y="1309754"/>
            <a:chExt cx="3521388" cy="2624328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9F54AE38-ACF3-9563-8587-142C14AFC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r:link="rId6"/>
            <a:srcRect l="733" r="733"/>
            <a:stretch>
              <a:fillRect/>
            </a:stretch>
          </p:blipFill>
          <p:spPr>
            <a:xfrm>
              <a:off x="746896" y="1309754"/>
              <a:ext cx="3521388" cy="2624328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CB7B0944-AE95-1CE3-FF31-6966737EE725}"/>
                </a:ext>
              </a:extLst>
            </p:cNvPr>
            <p:cNvSpPr txBox="1"/>
            <p:nvPr/>
          </p:nvSpPr>
          <p:spPr>
            <a:xfrm>
              <a:off x="2271739" y="3453673"/>
              <a:ext cx="633754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de-DE" sz="700" b="1" dirty="0"/>
                <a:t>Zeit (Monate)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695D9F39-9F4B-9989-8E74-1554DCDE65AA}"/>
                </a:ext>
              </a:extLst>
            </p:cNvPr>
            <p:cNvSpPr txBox="1"/>
            <p:nvPr/>
          </p:nvSpPr>
          <p:spPr>
            <a:xfrm rot="16200000">
              <a:off x="223234" y="2360600"/>
              <a:ext cx="1531436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de-DE" sz="700" b="1" dirty="0"/>
                <a:t>Überlebenswahrscheinlichkeit (%)</a:t>
              </a:r>
            </a:p>
          </p:txBody>
        </p:sp>
      </p:grpSp>
      <p:graphicFrame>
        <p:nvGraphicFramePr>
          <p:cNvPr id="8" name="Tabelle 22">
            <a:extLst>
              <a:ext uri="{FF2B5EF4-FFF2-40B4-BE49-F238E27FC236}">
                <a16:creationId xmlns:a16="http://schemas.microsoft.com/office/drawing/2014/main" id="{6077CB74-E5C1-2A8B-0BFA-B7758D4CCC22}"/>
              </a:ext>
            </a:extLst>
          </p:cNvPr>
          <p:cNvGraphicFramePr>
            <a:graphicFrameLocks noGrp="1"/>
          </p:cNvGraphicFramePr>
          <p:nvPr/>
        </p:nvGraphicFramePr>
        <p:xfrm>
          <a:off x="1538613" y="2626463"/>
          <a:ext cx="2592000" cy="5995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163351100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00597393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04298828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16746337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430285004"/>
                    </a:ext>
                  </a:extLst>
                </a:gridCol>
              </a:tblGrid>
              <a:tr h="199836">
                <a:tc>
                  <a:txBody>
                    <a:bodyPr/>
                    <a:lstStyle/>
                    <a:p>
                      <a:endParaRPr lang="de-DE" sz="600" spc="-10" baseline="0" dirty="0"/>
                    </a:p>
                  </a:txBody>
                  <a:tcPr marL="0" marR="0" marT="1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b="1" u="sng" spc="-10" baseline="0" dirty="0"/>
                        <a:t>Gesamt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b="1" u="sng" spc="-10" baseline="0" dirty="0"/>
                        <a:t>Ereignisse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b="1" u="sng" spc="-10" baseline="0" dirty="0"/>
                        <a:t>Median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b="1" u="sng" spc="-10" baseline="0" dirty="0"/>
                        <a:t>2-Jahres-OS/EFS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7450856"/>
                  </a:ext>
                </a:extLst>
              </a:tr>
              <a:tr h="199836">
                <a:tc>
                  <a:txBody>
                    <a:bodyPr/>
                    <a:lstStyle/>
                    <a:p>
                      <a:r>
                        <a:rPr lang="de-DE" sz="600" spc="-10" baseline="0" dirty="0"/>
                        <a:t>Gesamtüberleben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 dirty="0"/>
                        <a:t>54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 dirty="0"/>
                        <a:t>3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 dirty="0"/>
                        <a:t>Nicht erreicht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 dirty="0"/>
                        <a:t>90 %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31485"/>
                  </a:ext>
                </a:extLst>
              </a:tr>
              <a:tr h="199836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spc="-10" baseline="0" dirty="0"/>
                        <a:t>Ereignisfreies Überleben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 dirty="0"/>
                        <a:t>54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 dirty="0"/>
                        <a:t>6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 dirty="0"/>
                        <a:t>Nicht erreicht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 dirty="0"/>
                        <a:t>80 %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185575"/>
                  </a:ext>
                </a:extLst>
              </a:tr>
            </a:tbl>
          </a:graphicData>
        </a:graphic>
      </p:graphicFrame>
      <p:graphicFrame>
        <p:nvGraphicFramePr>
          <p:cNvPr id="9" name="Tabelle 22">
            <a:extLst>
              <a:ext uri="{FF2B5EF4-FFF2-40B4-BE49-F238E27FC236}">
                <a16:creationId xmlns:a16="http://schemas.microsoft.com/office/drawing/2014/main" id="{10B0C8EB-91B2-E091-9088-22C932E58C40}"/>
              </a:ext>
            </a:extLst>
          </p:cNvPr>
          <p:cNvGraphicFramePr>
            <a:graphicFrameLocks noGrp="1"/>
          </p:cNvGraphicFramePr>
          <p:nvPr/>
        </p:nvGraphicFramePr>
        <p:xfrm>
          <a:off x="974660" y="3571952"/>
          <a:ext cx="3067602" cy="2992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380">
                  <a:extLst>
                    <a:ext uri="{9D8B030D-6E8A-4147-A177-3AD203B41FA5}">
                      <a16:colId xmlns:a16="http://schemas.microsoft.com/office/drawing/2014/main" val="1633511000"/>
                    </a:ext>
                  </a:extLst>
                </a:gridCol>
                <a:gridCol w="239118">
                  <a:extLst>
                    <a:ext uri="{9D8B030D-6E8A-4147-A177-3AD203B41FA5}">
                      <a16:colId xmlns:a16="http://schemas.microsoft.com/office/drawing/2014/main" val="3005973933"/>
                    </a:ext>
                  </a:extLst>
                </a:gridCol>
                <a:gridCol w="277893">
                  <a:extLst>
                    <a:ext uri="{9D8B030D-6E8A-4147-A177-3AD203B41FA5}">
                      <a16:colId xmlns:a16="http://schemas.microsoft.com/office/drawing/2014/main" val="104298828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67463378"/>
                    </a:ext>
                  </a:extLst>
                </a:gridCol>
                <a:gridCol w="266448">
                  <a:extLst>
                    <a:ext uri="{9D8B030D-6E8A-4147-A177-3AD203B41FA5}">
                      <a16:colId xmlns:a16="http://schemas.microsoft.com/office/drawing/2014/main" val="430285004"/>
                    </a:ext>
                  </a:extLst>
                </a:gridCol>
                <a:gridCol w="248280">
                  <a:extLst>
                    <a:ext uri="{9D8B030D-6E8A-4147-A177-3AD203B41FA5}">
                      <a16:colId xmlns:a16="http://schemas.microsoft.com/office/drawing/2014/main" val="2032566195"/>
                    </a:ext>
                  </a:extLst>
                </a:gridCol>
                <a:gridCol w="266448">
                  <a:extLst>
                    <a:ext uri="{9D8B030D-6E8A-4147-A177-3AD203B41FA5}">
                      <a16:colId xmlns:a16="http://schemas.microsoft.com/office/drawing/2014/main" val="4014332699"/>
                    </a:ext>
                  </a:extLst>
                </a:gridCol>
                <a:gridCol w="260392">
                  <a:extLst>
                    <a:ext uri="{9D8B030D-6E8A-4147-A177-3AD203B41FA5}">
                      <a16:colId xmlns:a16="http://schemas.microsoft.com/office/drawing/2014/main" val="4141090818"/>
                    </a:ext>
                  </a:extLst>
                </a:gridCol>
                <a:gridCol w="254337">
                  <a:extLst>
                    <a:ext uri="{9D8B030D-6E8A-4147-A177-3AD203B41FA5}">
                      <a16:colId xmlns:a16="http://schemas.microsoft.com/office/drawing/2014/main" val="3239497888"/>
                    </a:ext>
                  </a:extLst>
                </a:gridCol>
                <a:gridCol w="266447">
                  <a:extLst>
                    <a:ext uri="{9D8B030D-6E8A-4147-A177-3AD203B41FA5}">
                      <a16:colId xmlns:a16="http://schemas.microsoft.com/office/drawing/2014/main" val="404702126"/>
                    </a:ext>
                  </a:extLst>
                </a:gridCol>
                <a:gridCol w="266448">
                  <a:extLst>
                    <a:ext uri="{9D8B030D-6E8A-4147-A177-3AD203B41FA5}">
                      <a16:colId xmlns:a16="http://schemas.microsoft.com/office/drawing/2014/main" val="60671585"/>
                    </a:ext>
                  </a:extLst>
                </a:gridCol>
                <a:gridCol w="282843">
                  <a:extLst>
                    <a:ext uri="{9D8B030D-6E8A-4147-A177-3AD203B41FA5}">
                      <a16:colId xmlns:a16="http://schemas.microsoft.com/office/drawing/2014/main" val="1917440798"/>
                    </a:ext>
                  </a:extLst>
                </a:gridCol>
              </a:tblGrid>
              <a:tr h="149649">
                <a:tc>
                  <a:txBody>
                    <a:bodyPr/>
                    <a:lstStyle/>
                    <a:p>
                      <a:r>
                        <a:rPr lang="de-DE" sz="600" spc="-10" baseline="0" dirty="0"/>
                        <a:t>OS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 dirty="0"/>
                        <a:t>54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 dirty="0"/>
                        <a:t>42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 dirty="0"/>
                        <a:t>34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 dirty="0"/>
                        <a:t>24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 dirty="0"/>
                        <a:t>15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 dirty="0"/>
                        <a:t>9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 dirty="0"/>
                        <a:t>9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 dirty="0"/>
                        <a:t>5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 dirty="0"/>
                        <a:t>3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 dirty="0"/>
                        <a:t>2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 dirty="0"/>
                        <a:t>0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31485"/>
                  </a:ext>
                </a:extLst>
              </a:tr>
              <a:tr h="14964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spc="-10" baseline="0" dirty="0"/>
                        <a:t>EFS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 dirty="0"/>
                        <a:t>54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 dirty="0"/>
                        <a:t>42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 dirty="0"/>
                        <a:t>33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 dirty="0"/>
                        <a:t>24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 dirty="0"/>
                        <a:t>13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 dirty="0"/>
                        <a:t>9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 dirty="0"/>
                        <a:t>9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 dirty="0"/>
                        <a:t>5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 dirty="0"/>
                        <a:t>3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 dirty="0"/>
                        <a:t>2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 dirty="0"/>
                        <a:t>0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18557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04727926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Mini-HYPER-CVD + </a:t>
            </a:r>
            <a:r>
              <a:rPr lang="de-DE" dirty="0" err="1"/>
              <a:t>Inotuzumb</a:t>
            </a:r>
            <a:r>
              <a:rPr lang="de-DE" dirty="0"/>
              <a:t> </a:t>
            </a:r>
            <a:r>
              <a:rPr lang="de-DE" i="1" dirty="0"/>
              <a:t>± </a:t>
            </a:r>
            <a:r>
              <a:rPr lang="de-DE" i="1" dirty="0" err="1"/>
              <a:t>Blinatumomab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sz="1600" dirty="0">
                <a:solidFill>
                  <a:srgbClr val="000000"/>
                </a:solidFill>
              </a:rPr>
              <a:t>Bei </a:t>
            </a:r>
            <a:r>
              <a:rPr lang="en-GB" sz="1600" dirty="0" err="1">
                <a:solidFill>
                  <a:srgbClr val="000000"/>
                </a:solidFill>
              </a:rPr>
              <a:t>Patienten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mit</a:t>
            </a:r>
            <a:r>
              <a:rPr lang="en-GB" sz="1600" dirty="0">
                <a:solidFill>
                  <a:srgbClr val="000000"/>
                </a:solidFill>
              </a:rPr>
              <a:t> rez./</a:t>
            </a:r>
            <a:r>
              <a:rPr lang="en-GB" sz="1600" dirty="0" err="1">
                <a:solidFill>
                  <a:srgbClr val="000000"/>
                </a:solidFill>
              </a:rPr>
              <a:t>refr</a:t>
            </a:r>
            <a:r>
              <a:rPr lang="en-GB" sz="1600" dirty="0">
                <a:solidFill>
                  <a:srgbClr val="000000"/>
                </a:solidFill>
              </a:rPr>
              <a:t>. Ph</a:t>
            </a:r>
            <a:r>
              <a:rPr lang="en-GB" sz="1600" baseline="30000" dirty="0">
                <a:solidFill>
                  <a:srgbClr val="000000"/>
                </a:solidFill>
              </a:rPr>
              <a:t>-</a:t>
            </a:r>
            <a:r>
              <a:rPr lang="en-GB" sz="1600" dirty="0">
                <a:solidFill>
                  <a:srgbClr val="000000"/>
                </a:solidFill>
              </a:rPr>
              <a:t> B-ALL (Phase-II-</a:t>
            </a:r>
            <a:r>
              <a:rPr lang="en-GB" sz="1600" dirty="0" err="1">
                <a:solidFill>
                  <a:srgbClr val="000000"/>
                </a:solidFill>
              </a:rPr>
              <a:t>Studie</a:t>
            </a:r>
            <a:r>
              <a:rPr lang="en-GB" sz="1600" dirty="0">
                <a:solidFill>
                  <a:srgbClr val="000000"/>
                </a:solidFill>
              </a:rPr>
              <a:t> des MDACC)</a:t>
            </a:r>
            <a:endParaRPr lang="de-DE" dirty="0"/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CC093F64-8FB8-4AAE-B1D5-121F0BC478E3}"/>
              </a:ext>
            </a:extLst>
          </p:cNvPr>
          <p:cNvSpPr/>
          <p:nvPr/>
        </p:nvSpPr>
        <p:spPr bwMode="auto">
          <a:xfrm>
            <a:off x="4134" y="909021"/>
            <a:ext cx="2470548" cy="2769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Ursprüngliches Studiendesign:</a:t>
            </a:r>
            <a:endParaRPr kumimoji="0" lang="de-AT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243B7C74-F032-42E2-80DC-E122B44E603C}"/>
              </a:ext>
            </a:extLst>
          </p:cNvPr>
          <p:cNvSpPr/>
          <p:nvPr/>
        </p:nvSpPr>
        <p:spPr bwMode="auto">
          <a:xfrm>
            <a:off x="3757615" y="3827036"/>
            <a:ext cx="388052" cy="461665"/>
          </a:xfrm>
          <a:prstGeom prst="rect">
            <a:avLst/>
          </a:prstGeom>
          <a:solidFill>
            <a:srgbClr val="F391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>
                <a:ln>
                  <a:noFill/>
                </a:ln>
                <a:effectLst/>
                <a:latin typeface="Arial" charset="0"/>
              </a:rPr>
              <a:t>Blin 1</a:t>
            </a:r>
            <a:endParaRPr kumimoji="0" lang="de-AT" sz="1100" b="1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3D5793B7-6551-41C2-AF92-2F47CAFEB98A}"/>
              </a:ext>
            </a:extLst>
          </p:cNvPr>
          <p:cNvSpPr/>
          <p:nvPr/>
        </p:nvSpPr>
        <p:spPr bwMode="auto">
          <a:xfrm>
            <a:off x="1784668" y="2981797"/>
            <a:ext cx="1443301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Intensive Phase</a:t>
            </a:r>
            <a:endParaRPr kumimoji="0" lang="de-AT" sz="11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39DC8D1D-3AA1-4A51-8730-C995658491C9}"/>
              </a:ext>
            </a:extLst>
          </p:cNvPr>
          <p:cNvSpPr/>
          <p:nvPr/>
        </p:nvSpPr>
        <p:spPr bwMode="auto">
          <a:xfrm>
            <a:off x="4012803" y="2981797"/>
            <a:ext cx="1443301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>
                <a:ln>
                  <a:noFill/>
                </a:ln>
                <a:effectLst/>
                <a:latin typeface="Arial" charset="0"/>
              </a:rPr>
              <a:t>Blinatumomab-Phase</a:t>
            </a:r>
            <a:endParaRPr kumimoji="0" lang="de-AT" sz="1100" b="1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158541F9-83D9-4C90-9DC2-07F9A5E95EA1}"/>
              </a:ext>
            </a:extLst>
          </p:cNvPr>
          <p:cNvSpPr/>
          <p:nvPr/>
        </p:nvSpPr>
        <p:spPr bwMode="auto">
          <a:xfrm>
            <a:off x="6365456" y="2981797"/>
            <a:ext cx="1771308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Erhaltungstherapie-Phase</a:t>
            </a:r>
            <a:endParaRPr kumimoji="0" lang="de-AT" sz="11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Rechteck 143">
            <a:extLst>
              <a:ext uri="{FF2B5EF4-FFF2-40B4-BE49-F238E27FC236}">
                <a16:creationId xmlns:a16="http://schemas.microsoft.com/office/drawing/2014/main" id="{2262E2AC-774C-4A20-B3D3-DB852F454BE7}"/>
              </a:ext>
            </a:extLst>
          </p:cNvPr>
          <p:cNvSpPr/>
          <p:nvPr/>
        </p:nvSpPr>
        <p:spPr bwMode="auto">
          <a:xfrm>
            <a:off x="69835" y="1269779"/>
            <a:ext cx="1296000" cy="156288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900" b="1" dirty="0">
                <a:latin typeface="Arial" charset="0"/>
              </a:rPr>
              <a:t>Einschlusskriterien</a:t>
            </a:r>
          </a:p>
          <a:p>
            <a:pPr marL="85725" lvl="1" indent="-85725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800" dirty="0" err="1">
                <a:latin typeface="Arial" charset="0"/>
              </a:rPr>
              <a:t>rez</a:t>
            </a:r>
            <a:r>
              <a:rPr lang="de-DE" sz="800" dirty="0">
                <a:latin typeface="Arial" charset="0"/>
              </a:rPr>
              <a:t>./</a:t>
            </a:r>
            <a:r>
              <a:rPr lang="de-DE" sz="800" dirty="0" err="1">
                <a:latin typeface="Arial" charset="0"/>
              </a:rPr>
              <a:t>refr</a:t>
            </a:r>
            <a:r>
              <a:rPr lang="de-DE" sz="800" dirty="0">
                <a:latin typeface="Arial" charset="0"/>
              </a:rPr>
              <a:t>. </a:t>
            </a:r>
            <a:r>
              <a:rPr lang="de-DE" sz="800" dirty="0" err="1">
                <a:latin typeface="Arial" charset="0"/>
              </a:rPr>
              <a:t>Ph</a:t>
            </a:r>
            <a:r>
              <a:rPr lang="de-DE" sz="800" baseline="30000" dirty="0">
                <a:latin typeface="Arial" charset="0"/>
              </a:rPr>
              <a:t>- </a:t>
            </a:r>
            <a:r>
              <a:rPr lang="de-DE" sz="800" dirty="0">
                <a:latin typeface="Arial" charset="0"/>
              </a:rPr>
              <a:t>B-ALL</a:t>
            </a:r>
          </a:p>
          <a:p>
            <a:pPr marL="85725" lvl="1" indent="-85725" fontAlgn="base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800" dirty="0">
                <a:latin typeface="Arial" charset="0"/>
              </a:rPr>
              <a:t>ECOG PS 0–3</a:t>
            </a:r>
          </a:p>
          <a:p>
            <a:pPr marL="85725" lvl="1" indent="-85725" fontAlgn="base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800" dirty="0">
                <a:latin typeface="Arial" charset="0"/>
              </a:rPr>
              <a:t>Adäquate Organfunktion</a:t>
            </a:r>
          </a:p>
          <a:p>
            <a:pPr marL="0" lvl="1" fontAlgn="base">
              <a:spcBef>
                <a:spcPts val="600"/>
              </a:spcBef>
              <a:spcAft>
                <a:spcPct val="0"/>
              </a:spcAft>
            </a:pPr>
            <a:r>
              <a:rPr lang="de-DE" sz="800" b="1" dirty="0">
                <a:latin typeface="Arial" charset="0"/>
              </a:rPr>
              <a:t>Primäre Endpunkte</a:t>
            </a:r>
          </a:p>
          <a:p>
            <a:pPr marL="88900" lvl="1" indent="-889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800" dirty="0">
                <a:latin typeface="Arial" charset="0"/>
              </a:rPr>
              <a:t>ORR, OS</a:t>
            </a:r>
          </a:p>
          <a:p>
            <a:pPr marL="0" lvl="1" fontAlgn="base">
              <a:spcBef>
                <a:spcPts val="600"/>
              </a:spcBef>
              <a:spcAft>
                <a:spcPct val="0"/>
              </a:spcAft>
            </a:pPr>
            <a:r>
              <a:rPr lang="de-DE" sz="800" b="1" dirty="0">
                <a:latin typeface="Arial" charset="0"/>
              </a:rPr>
              <a:t>Sekundäre Endpunkte</a:t>
            </a:r>
          </a:p>
          <a:p>
            <a:pPr marL="88900" lvl="1" indent="-889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800" dirty="0">
                <a:latin typeface="Arial" charset="0"/>
              </a:rPr>
              <a:t>RFS, </a:t>
            </a:r>
            <a:r>
              <a:rPr lang="de-DE" sz="800" dirty="0" err="1">
                <a:latin typeface="Arial" charset="0"/>
              </a:rPr>
              <a:t>alloSZT</a:t>
            </a:r>
            <a:r>
              <a:rPr lang="de-DE" sz="800" dirty="0">
                <a:latin typeface="Arial" charset="0"/>
              </a:rPr>
              <a:t>-Rate, </a:t>
            </a:r>
            <a:br>
              <a:rPr lang="de-DE" sz="800" dirty="0">
                <a:latin typeface="Arial" charset="0"/>
              </a:rPr>
            </a:br>
            <a:r>
              <a:rPr lang="de-DE" sz="800" dirty="0">
                <a:latin typeface="Arial" charset="0"/>
              </a:rPr>
              <a:t>MRD-Negativität, </a:t>
            </a:r>
            <a:br>
              <a:rPr lang="de-DE" sz="800" dirty="0">
                <a:latin typeface="Arial" charset="0"/>
              </a:rPr>
            </a:br>
            <a:r>
              <a:rPr lang="de-DE" sz="800" dirty="0">
                <a:latin typeface="Arial" charset="0"/>
              </a:rPr>
              <a:t>Verträglichkeit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E89062AD-004A-47D5-B515-29883A420B8C}"/>
              </a:ext>
            </a:extLst>
          </p:cNvPr>
          <p:cNvSpPr/>
          <p:nvPr/>
        </p:nvSpPr>
        <p:spPr bwMode="auto">
          <a:xfrm>
            <a:off x="4280139" y="3827036"/>
            <a:ext cx="388052" cy="461665"/>
          </a:xfrm>
          <a:prstGeom prst="rect">
            <a:avLst/>
          </a:prstGeom>
          <a:solidFill>
            <a:srgbClr val="F391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>
                <a:ln>
                  <a:noFill/>
                </a:ln>
                <a:effectLst/>
                <a:latin typeface="Arial" charset="0"/>
              </a:rPr>
              <a:t>Blin 2</a:t>
            </a:r>
            <a:endParaRPr kumimoji="0" lang="de-AT" sz="1100" b="1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5EB1E831-2A98-4C08-9F97-776E3722C317}"/>
              </a:ext>
            </a:extLst>
          </p:cNvPr>
          <p:cNvSpPr/>
          <p:nvPr/>
        </p:nvSpPr>
        <p:spPr bwMode="auto">
          <a:xfrm>
            <a:off x="4802663" y="3827036"/>
            <a:ext cx="388052" cy="461665"/>
          </a:xfrm>
          <a:prstGeom prst="rect">
            <a:avLst/>
          </a:prstGeom>
          <a:solidFill>
            <a:srgbClr val="F391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>
                <a:ln>
                  <a:noFill/>
                </a:ln>
                <a:effectLst/>
                <a:latin typeface="Arial" charset="0"/>
              </a:rPr>
              <a:t>Blin 3</a:t>
            </a:r>
            <a:endParaRPr kumimoji="0" lang="de-AT" sz="1100" b="1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905E32FF-8217-41EC-B725-12070BDF51E6}"/>
              </a:ext>
            </a:extLst>
          </p:cNvPr>
          <p:cNvSpPr/>
          <p:nvPr/>
        </p:nvSpPr>
        <p:spPr bwMode="auto">
          <a:xfrm>
            <a:off x="5325187" y="3827036"/>
            <a:ext cx="388052" cy="461665"/>
          </a:xfrm>
          <a:prstGeom prst="rect">
            <a:avLst/>
          </a:prstGeom>
          <a:solidFill>
            <a:srgbClr val="F391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>
                <a:ln>
                  <a:noFill/>
                </a:ln>
                <a:effectLst/>
                <a:latin typeface="Arial" charset="0"/>
              </a:rPr>
              <a:t>Blin 4</a:t>
            </a:r>
            <a:endParaRPr kumimoji="0" lang="de-AT" sz="1100" b="1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4F528D53-7E2F-4A10-A6AD-CFEF6E07EB07}"/>
              </a:ext>
            </a:extLst>
          </p:cNvPr>
          <p:cNvSpPr/>
          <p:nvPr/>
        </p:nvSpPr>
        <p:spPr bwMode="auto">
          <a:xfrm>
            <a:off x="6270673" y="3827036"/>
            <a:ext cx="388052" cy="461665"/>
          </a:xfrm>
          <a:prstGeom prst="rect">
            <a:avLst/>
          </a:prstGeom>
          <a:solidFill>
            <a:srgbClr val="F391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>
                <a:ln>
                  <a:noFill/>
                </a:ln>
                <a:effectLst/>
                <a:latin typeface="Arial" charset="0"/>
              </a:rPr>
              <a:t>Blin 5</a:t>
            </a:r>
            <a:endParaRPr kumimoji="0" lang="de-AT" sz="1100" b="1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C95B050E-FB65-417F-B9DC-77346044D5BB}"/>
              </a:ext>
            </a:extLst>
          </p:cNvPr>
          <p:cNvSpPr/>
          <p:nvPr/>
        </p:nvSpPr>
        <p:spPr bwMode="auto">
          <a:xfrm>
            <a:off x="7084943" y="3827036"/>
            <a:ext cx="388052" cy="461665"/>
          </a:xfrm>
          <a:prstGeom prst="rect">
            <a:avLst/>
          </a:prstGeom>
          <a:solidFill>
            <a:srgbClr val="F391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>
                <a:ln>
                  <a:noFill/>
                </a:ln>
                <a:effectLst/>
                <a:latin typeface="Arial" charset="0"/>
              </a:rPr>
              <a:t>Blin 6</a:t>
            </a:r>
            <a:endParaRPr kumimoji="0" lang="de-AT" sz="1100" b="1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8686E3AC-057C-461F-B7CA-B77198039198}"/>
              </a:ext>
            </a:extLst>
          </p:cNvPr>
          <p:cNvSpPr/>
          <p:nvPr/>
        </p:nvSpPr>
        <p:spPr bwMode="auto">
          <a:xfrm>
            <a:off x="7899213" y="3827036"/>
            <a:ext cx="388052" cy="460195"/>
          </a:xfrm>
          <a:prstGeom prst="rect">
            <a:avLst/>
          </a:prstGeom>
          <a:solidFill>
            <a:srgbClr val="F391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>
                <a:ln>
                  <a:noFill/>
                </a:ln>
                <a:effectLst/>
                <a:latin typeface="Arial" charset="0"/>
              </a:rPr>
              <a:t>Blin 7</a:t>
            </a:r>
            <a:endParaRPr kumimoji="0" lang="de-AT" sz="1100" b="1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58DC9E0B-923A-44D5-9FB3-F16A073B1F3A}"/>
              </a:ext>
            </a:extLst>
          </p:cNvPr>
          <p:cNvSpPr/>
          <p:nvPr/>
        </p:nvSpPr>
        <p:spPr bwMode="auto">
          <a:xfrm>
            <a:off x="2583224" y="3827036"/>
            <a:ext cx="58699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800" b="1" dirty="0">
                <a:solidFill>
                  <a:srgbClr val="000000"/>
                </a:solidFill>
                <a:latin typeface="Arial" charset="0"/>
              </a:rPr>
              <a:t>Mini-Hyper-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800" b="1" dirty="0">
                <a:solidFill>
                  <a:srgbClr val="000000"/>
                </a:solidFill>
                <a:latin typeface="Arial" charset="0"/>
              </a:rPr>
              <a:t>CVD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de-DE" sz="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3</a:t>
            </a:r>
            <a:endParaRPr kumimoji="0" lang="de-AT" sz="1100" b="1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EAE18A52-FA5D-4EED-99BA-44B15E814C74}"/>
              </a:ext>
            </a:extLst>
          </p:cNvPr>
          <p:cNvSpPr/>
          <p:nvPr/>
        </p:nvSpPr>
        <p:spPr bwMode="auto">
          <a:xfrm>
            <a:off x="3172352" y="3827036"/>
            <a:ext cx="58699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800" b="1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MTX +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800" b="1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Ara-C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800" b="1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4</a:t>
            </a:r>
            <a:endParaRPr kumimoji="0" lang="de-AT" sz="800" b="1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89B9DE6B-38A6-4E66-8004-EE369DDF104B}"/>
              </a:ext>
            </a:extLst>
          </p:cNvPr>
          <p:cNvSpPr/>
          <p:nvPr/>
        </p:nvSpPr>
        <p:spPr bwMode="auto">
          <a:xfrm>
            <a:off x="1999236" y="3827036"/>
            <a:ext cx="58699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800" b="1" dirty="0">
                <a:solidFill>
                  <a:srgbClr val="000000"/>
                </a:solidFill>
                <a:latin typeface="Arial" charset="0"/>
              </a:rPr>
              <a:t>MTX +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800" b="1" dirty="0">
                <a:solidFill>
                  <a:srgbClr val="000000"/>
                </a:solidFill>
                <a:latin typeface="Arial" charset="0"/>
              </a:rPr>
              <a:t>Ara-C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800" b="1" dirty="0">
                <a:solidFill>
                  <a:srgbClr val="000000"/>
                </a:solidFill>
                <a:latin typeface="Arial" charset="0"/>
              </a:rPr>
              <a:t>2</a:t>
            </a:r>
            <a:endParaRPr lang="de-AT" sz="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6DAA741D-507C-422C-8B31-368BBEA9D0EB}"/>
              </a:ext>
            </a:extLst>
          </p:cNvPr>
          <p:cNvSpPr/>
          <p:nvPr/>
        </p:nvSpPr>
        <p:spPr bwMode="auto">
          <a:xfrm>
            <a:off x="1417758" y="3827036"/>
            <a:ext cx="58699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800" b="1">
                <a:solidFill>
                  <a:srgbClr val="000000"/>
                </a:solidFill>
                <a:latin typeface="Arial" charset="0"/>
              </a:rPr>
              <a:t>Mini-Hyper-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800" b="1">
                <a:solidFill>
                  <a:srgbClr val="000000"/>
                </a:solidFill>
                <a:latin typeface="Arial" charset="0"/>
              </a:rPr>
              <a:t>CVD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800" b="1">
                <a:solidFill>
                  <a:srgbClr val="000000"/>
                </a:solidFill>
                <a:latin typeface="Arial" charset="0"/>
              </a:rPr>
              <a:t>1</a:t>
            </a:r>
            <a:endParaRPr lang="de-AT" sz="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D5960BF9-20BB-4788-9603-2557EA1D95A6}"/>
              </a:ext>
            </a:extLst>
          </p:cNvPr>
          <p:cNvSpPr/>
          <p:nvPr/>
        </p:nvSpPr>
        <p:spPr bwMode="auto">
          <a:xfrm>
            <a:off x="5819829" y="3827036"/>
            <a:ext cx="450843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800" b="1" i="0" u="none" strike="noStrike" cap="none" normalizeH="0" baseline="0">
                <a:ln>
                  <a:noFill/>
                </a:ln>
                <a:effectLst/>
                <a:latin typeface="Arial" charset="0"/>
              </a:rPr>
              <a:t>POMP</a:t>
            </a:r>
            <a:endParaRPr kumimoji="0" lang="de-AT" sz="800" b="1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0C48C0B1-EF08-47A1-A290-18D53D4E52FE}"/>
              </a:ext>
            </a:extLst>
          </p:cNvPr>
          <p:cNvSpPr/>
          <p:nvPr/>
        </p:nvSpPr>
        <p:spPr bwMode="auto">
          <a:xfrm>
            <a:off x="6662236" y="3827036"/>
            <a:ext cx="415327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800" b="1">
                <a:latin typeface="Arial" charset="0"/>
              </a:rPr>
              <a:t>POMP</a:t>
            </a:r>
            <a:endParaRPr kumimoji="0" lang="de-AT" sz="800" b="1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9" name="Rechteck 88">
            <a:extLst>
              <a:ext uri="{FF2B5EF4-FFF2-40B4-BE49-F238E27FC236}">
                <a16:creationId xmlns:a16="http://schemas.microsoft.com/office/drawing/2014/main" id="{4ED669FF-6D83-4DF5-80F2-F4BC48DFDC28}"/>
              </a:ext>
            </a:extLst>
          </p:cNvPr>
          <p:cNvSpPr/>
          <p:nvPr/>
        </p:nvSpPr>
        <p:spPr bwMode="auto">
          <a:xfrm>
            <a:off x="7472994" y="3827036"/>
            <a:ext cx="422529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800" b="1">
                <a:latin typeface="Arial" charset="0"/>
              </a:rPr>
              <a:t>POMP</a:t>
            </a:r>
          </a:p>
        </p:txBody>
      </p:sp>
      <p:sp>
        <p:nvSpPr>
          <p:cNvPr id="90" name="Rechteck 89">
            <a:extLst>
              <a:ext uri="{FF2B5EF4-FFF2-40B4-BE49-F238E27FC236}">
                <a16:creationId xmlns:a16="http://schemas.microsoft.com/office/drawing/2014/main" id="{40CFF663-0656-4D02-91FB-39534DDC1777}"/>
              </a:ext>
            </a:extLst>
          </p:cNvPr>
          <p:cNvSpPr/>
          <p:nvPr/>
        </p:nvSpPr>
        <p:spPr bwMode="auto">
          <a:xfrm>
            <a:off x="8290954" y="3827036"/>
            <a:ext cx="422529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800" b="1">
                <a:latin typeface="Arial" charset="0"/>
              </a:rPr>
              <a:t>POMP</a:t>
            </a:r>
          </a:p>
        </p:txBody>
      </p:sp>
      <p:cxnSp>
        <p:nvCxnSpPr>
          <p:cNvPr id="91" name="Gerade Verbindung mit Pfeil 90">
            <a:extLst>
              <a:ext uri="{FF2B5EF4-FFF2-40B4-BE49-F238E27FC236}">
                <a16:creationId xmlns:a16="http://schemas.microsoft.com/office/drawing/2014/main" id="{743931F4-639C-465C-A1B0-03E4AA500288}"/>
              </a:ext>
            </a:extLst>
          </p:cNvPr>
          <p:cNvCxnSpPr>
            <a:cxnSpLocks/>
          </p:cNvCxnSpPr>
          <p:nvPr/>
        </p:nvCxnSpPr>
        <p:spPr bwMode="auto">
          <a:xfrm flipV="1">
            <a:off x="1451274" y="4365326"/>
            <a:ext cx="0" cy="18491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mit Pfeil 91">
            <a:extLst>
              <a:ext uri="{FF2B5EF4-FFF2-40B4-BE49-F238E27FC236}">
                <a16:creationId xmlns:a16="http://schemas.microsoft.com/office/drawing/2014/main" id="{F9820068-08C5-43C7-8712-72426EBF43B7}"/>
              </a:ext>
            </a:extLst>
          </p:cNvPr>
          <p:cNvCxnSpPr>
            <a:cxnSpLocks/>
          </p:cNvCxnSpPr>
          <p:nvPr/>
        </p:nvCxnSpPr>
        <p:spPr bwMode="auto">
          <a:xfrm flipV="1">
            <a:off x="1606422" y="4365326"/>
            <a:ext cx="0" cy="18491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mit Pfeil 92">
            <a:extLst>
              <a:ext uri="{FF2B5EF4-FFF2-40B4-BE49-F238E27FC236}">
                <a16:creationId xmlns:a16="http://schemas.microsoft.com/office/drawing/2014/main" id="{3FF39DC4-C157-441E-ADA7-1F3398BFA140}"/>
              </a:ext>
            </a:extLst>
          </p:cNvPr>
          <p:cNvCxnSpPr>
            <a:cxnSpLocks/>
          </p:cNvCxnSpPr>
          <p:nvPr/>
        </p:nvCxnSpPr>
        <p:spPr bwMode="auto">
          <a:xfrm flipV="1">
            <a:off x="2024412" y="4365326"/>
            <a:ext cx="0" cy="18491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>
            <a:extLst>
              <a:ext uri="{FF2B5EF4-FFF2-40B4-BE49-F238E27FC236}">
                <a16:creationId xmlns:a16="http://schemas.microsoft.com/office/drawing/2014/main" id="{BB325487-1F61-4115-9A8C-851DBEE5D40B}"/>
              </a:ext>
            </a:extLst>
          </p:cNvPr>
          <p:cNvCxnSpPr>
            <a:cxnSpLocks/>
          </p:cNvCxnSpPr>
          <p:nvPr/>
        </p:nvCxnSpPr>
        <p:spPr bwMode="auto">
          <a:xfrm flipV="1">
            <a:off x="2179560" y="4365326"/>
            <a:ext cx="0" cy="18491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mit Pfeil 94">
            <a:extLst>
              <a:ext uri="{FF2B5EF4-FFF2-40B4-BE49-F238E27FC236}">
                <a16:creationId xmlns:a16="http://schemas.microsoft.com/office/drawing/2014/main" id="{336B2084-3C95-4A87-9EC0-2E4EC10D448C}"/>
              </a:ext>
            </a:extLst>
          </p:cNvPr>
          <p:cNvCxnSpPr>
            <a:cxnSpLocks/>
          </p:cNvCxnSpPr>
          <p:nvPr/>
        </p:nvCxnSpPr>
        <p:spPr bwMode="auto">
          <a:xfrm flipV="1">
            <a:off x="2625594" y="4365326"/>
            <a:ext cx="0" cy="18491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mit Pfeil 95">
            <a:extLst>
              <a:ext uri="{FF2B5EF4-FFF2-40B4-BE49-F238E27FC236}">
                <a16:creationId xmlns:a16="http://schemas.microsoft.com/office/drawing/2014/main" id="{8CED4EC4-3CF6-479A-A469-D9036BF78C2A}"/>
              </a:ext>
            </a:extLst>
          </p:cNvPr>
          <p:cNvCxnSpPr>
            <a:cxnSpLocks/>
          </p:cNvCxnSpPr>
          <p:nvPr/>
        </p:nvCxnSpPr>
        <p:spPr bwMode="auto">
          <a:xfrm flipV="1">
            <a:off x="2780742" y="4365326"/>
            <a:ext cx="0" cy="18491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mit Pfeil 96">
            <a:extLst>
              <a:ext uri="{FF2B5EF4-FFF2-40B4-BE49-F238E27FC236}">
                <a16:creationId xmlns:a16="http://schemas.microsoft.com/office/drawing/2014/main" id="{73D0737A-C2A9-4174-BD71-CD01D8CB32D6}"/>
              </a:ext>
            </a:extLst>
          </p:cNvPr>
          <p:cNvCxnSpPr>
            <a:cxnSpLocks/>
          </p:cNvCxnSpPr>
          <p:nvPr/>
        </p:nvCxnSpPr>
        <p:spPr bwMode="auto">
          <a:xfrm flipV="1">
            <a:off x="3198733" y="4365326"/>
            <a:ext cx="0" cy="18491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mit Pfeil 97">
            <a:extLst>
              <a:ext uri="{FF2B5EF4-FFF2-40B4-BE49-F238E27FC236}">
                <a16:creationId xmlns:a16="http://schemas.microsoft.com/office/drawing/2014/main" id="{2F32BF9C-EB3E-441D-99C6-FFFE3A11F8F3}"/>
              </a:ext>
            </a:extLst>
          </p:cNvPr>
          <p:cNvCxnSpPr>
            <a:cxnSpLocks/>
          </p:cNvCxnSpPr>
          <p:nvPr/>
        </p:nvCxnSpPr>
        <p:spPr bwMode="auto">
          <a:xfrm flipV="1">
            <a:off x="3353881" y="4365326"/>
            <a:ext cx="0" cy="18491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CFD75C66-BBCD-43B3-BFE0-01FB42ACA8C9}"/>
              </a:ext>
            </a:extLst>
          </p:cNvPr>
          <p:cNvCxnSpPr>
            <a:cxnSpLocks/>
          </p:cNvCxnSpPr>
          <p:nvPr/>
        </p:nvCxnSpPr>
        <p:spPr bwMode="auto">
          <a:xfrm>
            <a:off x="1429908" y="4627013"/>
            <a:ext cx="194179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09" name="Gerade Verbindung mit Pfeil 108">
            <a:extLst>
              <a:ext uri="{FF2B5EF4-FFF2-40B4-BE49-F238E27FC236}">
                <a16:creationId xmlns:a16="http://schemas.microsoft.com/office/drawing/2014/main" id="{FBF1C6F8-9928-4AD8-A8DA-EC8AFDE1E1F6}"/>
              </a:ext>
            </a:extLst>
          </p:cNvPr>
          <p:cNvCxnSpPr>
            <a:cxnSpLocks/>
          </p:cNvCxnSpPr>
          <p:nvPr/>
        </p:nvCxnSpPr>
        <p:spPr bwMode="auto">
          <a:xfrm>
            <a:off x="1451274" y="3570251"/>
            <a:ext cx="0" cy="193888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mit Pfeil 109">
            <a:extLst>
              <a:ext uri="{FF2B5EF4-FFF2-40B4-BE49-F238E27FC236}">
                <a16:creationId xmlns:a16="http://schemas.microsoft.com/office/drawing/2014/main" id="{C6F843A7-A606-4AF0-9BD5-BF9F9FF55C52}"/>
              </a:ext>
            </a:extLst>
          </p:cNvPr>
          <p:cNvCxnSpPr>
            <a:cxnSpLocks/>
          </p:cNvCxnSpPr>
          <p:nvPr/>
        </p:nvCxnSpPr>
        <p:spPr bwMode="auto">
          <a:xfrm>
            <a:off x="1603674" y="3570251"/>
            <a:ext cx="0" cy="193888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mit Pfeil 110">
            <a:extLst>
              <a:ext uri="{FF2B5EF4-FFF2-40B4-BE49-F238E27FC236}">
                <a16:creationId xmlns:a16="http://schemas.microsoft.com/office/drawing/2014/main" id="{831ED9DD-15E7-4CC8-BD5A-BF02AF8A4520}"/>
              </a:ext>
            </a:extLst>
          </p:cNvPr>
          <p:cNvCxnSpPr>
            <a:cxnSpLocks/>
          </p:cNvCxnSpPr>
          <p:nvPr/>
        </p:nvCxnSpPr>
        <p:spPr bwMode="auto">
          <a:xfrm>
            <a:off x="2040616" y="3570251"/>
            <a:ext cx="0" cy="193888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mit Pfeil 111">
            <a:extLst>
              <a:ext uri="{FF2B5EF4-FFF2-40B4-BE49-F238E27FC236}">
                <a16:creationId xmlns:a16="http://schemas.microsoft.com/office/drawing/2014/main" id="{96E39656-78EC-497B-A890-D1D51D482A00}"/>
              </a:ext>
            </a:extLst>
          </p:cNvPr>
          <p:cNvCxnSpPr>
            <a:cxnSpLocks/>
          </p:cNvCxnSpPr>
          <p:nvPr/>
        </p:nvCxnSpPr>
        <p:spPr bwMode="auto">
          <a:xfrm>
            <a:off x="2193016" y="3570251"/>
            <a:ext cx="0" cy="193888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mit Pfeil 112">
            <a:extLst>
              <a:ext uri="{FF2B5EF4-FFF2-40B4-BE49-F238E27FC236}">
                <a16:creationId xmlns:a16="http://schemas.microsoft.com/office/drawing/2014/main" id="{52E801AE-301B-4496-B09D-3D45AC2CD77A}"/>
              </a:ext>
            </a:extLst>
          </p:cNvPr>
          <p:cNvCxnSpPr>
            <a:cxnSpLocks/>
          </p:cNvCxnSpPr>
          <p:nvPr/>
        </p:nvCxnSpPr>
        <p:spPr bwMode="auto">
          <a:xfrm>
            <a:off x="2629958" y="3570251"/>
            <a:ext cx="0" cy="193888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mit Pfeil 113">
            <a:extLst>
              <a:ext uri="{FF2B5EF4-FFF2-40B4-BE49-F238E27FC236}">
                <a16:creationId xmlns:a16="http://schemas.microsoft.com/office/drawing/2014/main" id="{7AD2E3E0-F838-43F5-BB9B-EA468F4091CE}"/>
              </a:ext>
            </a:extLst>
          </p:cNvPr>
          <p:cNvCxnSpPr>
            <a:cxnSpLocks/>
          </p:cNvCxnSpPr>
          <p:nvPr/>
        </p:nvCxnSpPr>
        <p:spPr bwMode="auto">
          <a:xfrm>
            <a:off x="2782358" y="3570251"/>
            <a:ext cx="0" cy="193888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mit Pfeil 116">
            <a:extLst>
              <a:ext uri="{FF2B5EF4-FFF2-40B4-BE49-F238E27FC236}">
                <a16:creationId xmlns:a16="http://schemas.microsoft.com/office/drawing/2014/main" id="{889C4210-2C68-49EF-88DA-02F891C3EB58}"/>
              </a:ext>
            </a:extLst>
          </p:cNvPr>
          <p:cNvCxnSpPr>
            <a:cxnSpLocks/>
          </p:cNvCxnSpPr>
          <p:nvPr/>
        </p:nvCxnSpPr>
        <p:spPr bwMode="auto">
          <a:xfrm>
            <a:off x="3219301" y="3570251"/>
            <a:ext cx="0" cy="193888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mit Pfeil 117">
            <a:extLst>
              <a:ext uri="{FF2B5EF4-FFF2-40B4-BE49-F238E27FC236}">
                <a16:creationId xmlns:a16="http://schemas.microsoft.com/office/drawing/2014/main" id="{4EA96419-856D-476B-80C5-DB817D6B07CB}"/>
              </a:ext>
            </a:extLst>
          </p:cNvPr>
          <p:cNvCxnSpPr>
            <a:cxnSpLocks/>
          </p:cNvCxnSpPr>
          <p:nvPr/>
        </p:nvCxnSpPr>
        <p:spPr bwMode="auto">
          <a:xfrm>
            <a:off x="3371701" y="3570251"/>
            <a:ext cx="0" cy="193888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hteck 127">
            <a:extLst>
              <a:ext uri="{FF2B5EF4-FFF2-40B4-BE49-F238E27FC236}">
                <a16:creationId xmlns:a16="http://schemas.microsoft.com/office/drawing/2014/main" id="{6FA26A18-F688-442B-807D-F8914D0E0663}"/>
              </a:ext>
            </a:extLst>
          </p:cNvPr>
          <p:cNvSpPr/>
          <p:nvPr/>
        </p:nvSpPr>
        <p:spPr bwMode="auto">
          <a:xfrm>
            <a:off x="1813796" y="3280999"/>
            <a:ext cx="1186889" cy="3231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charset="0"/>
              </a:rPr>
              <a:t>Inotuzumab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charset="0"/>
              </a:rPr>
              <a:t> (8x)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60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charset="0"/>
              </a:rPr>
              <a:t>(Gesamtdosis 2,7 mg/m²)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EBC79A69-F022-42FB-99E2-6DEBC21E8F86}"/>
              </a:ext>
            </a:extLst>
          </p:cNvPr>
          <p:cNvCxnSpPr>
            <a:stCxn id="128" idx="1"/>
          </p:cNvCxnSpPr>
          <p:nvPr/>
        </p:nvCxnSpPr>
        <p:spPr bwMode="auto">
          <a:xfrm flipH="1">
            <a:off x="1429908" y="3442582"/>
            <a:ext cx="383888" cy="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78249C29-312C-4BF4-91E9-BC19707ABBA7}"/>
              </a:ext>
            </a:extLst>
          </p:cNvPr>
          <p:cNvCxnSpPr>
            <a:stCxn id="128" idx="3"/>
          </p:cNvCxnSpPr>
          <p:nvPr/>
        </p:nvCxnSpPr>
        <p:spPr bwMode="auto">
          <a:xfrm>
            <a:off x="3000685" y="3442582"/>
            <a:ext cx="393140" cy="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C004E61D-2162-4A80-816C-4EE1EAF326B2}"/>
              </a:ext>
            </a:extLst>
          </p:cNvPr>
          <p:cNvCxnSpPr>
            <a:cxnSpLocks/>
          </p:cNvCxnSpPr>
          <p:nvPr/>
        </p:nvCxnSpPr>
        <p:spPr bwMode="auto">
          <a:xfrm flipV="1">
            <a:off x="5819829" y="4627012"/>
            <a:ext cx="3281706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9" name="Rechteck 48">
            <a:extLst>
              <a:ext uri="{FF2B5EF4-FFF2-40B4-BE49-F238E27FC236}">
                <a16:creationId xmlns:a16="http://schemas.microsoft.com/office/drawing/2014/main" id="{94251639-F009-4238-904D-E36C7709B29F}"/>
              </a:ext>
            </a:extLst>
          </p:cNvPr>
          <p:cNvSpPr/>
          <p:nvPr/>
        </p:nvSpPr>
        <p:spPr bwMode="auto">
          <a:xfrm>
            <a:off x="7186174" y="4534679"/>
            <a:ext cx="599831" cy="1846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18 Monate</a:t>
            </a:r>
            <a:endParaRPr kumimoji="0" lang="de-AT" sz="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710A7643-B497-47A8-A5C8-AA2D5D0C0397}"/>
              </a:ext>
            </a:extLst>
          </p:cNvPr>
          <p:cNvSpPr/>
          <p:nvPr/>
        </p:nvSpPr>
        <p:spPr bwMode="auto">
          <a:xfrm>
            <a:off x="8713483" y="3827036"/>
            <a:ext cx="388052" cy="460195"/>
          </a:xfrm>
          <a:prstGeom prst="rect">
            <a:avLst/>
          </a:prstGeom>
          <a:solidFill>
            <a:srgbClr val="F391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>
                <a:ln>
                  <a:noFill/>
                </a:ln>
                <a:effectLst/>
                <a:latin typeface="Arial" charset="0"/>
              </a:rPr>
              <a:t>Blin 8</a:t>
            </a:r>
            <a:endParaRPr kumimoji="0" lang="de-AT" sz="1100" b="1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4" name="Rechteck 41">
            <a:extLst>
              <a:ext uri="{FF2B5EF4-FFF2-40B4-BE49-F238E27FC236}">
                <a16:creationId xmlns:a16="http://schemas.microsoft.com/office/drawing/2014/main" id="{7E0348DF-1742-4BA0-A194-101EE1D32AFF}"/>
              </a:ext>
            </a:extLst>
          </p:cNvPr>
          <p:cNvSpPr/>
          <p:nvPr/>
        </p:nvSpPr>
        <p:spPr bwMode="auto">
          <a:xfrm>
            <a:off x="1784668" y="1003302"/>
            <a:ext cx="1443301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Intensive Phase</a:t>
            </a:r>
            <a:endParaRPr kumimoji="0" lang="de-AT" sz="11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Rechteck 76">
            <a:extLst>
              <a:ext uri="{FF2B5EF4-FFF2-40B4-BE49-F238E27FC236}">
                <a16:creationId xmlns:a16="http://schemas.microsoft.com/office/drawing/2014/main" id="{3AED3028-6983-4476-8DAD-0E0FEB4B521E}"/>
              </a:ext>
            </a:extLst>
          </p:cNvPr>
          <p:cNvSpPr/>
          <p:nvPr/>
        </p:nvSpPr>
        <p:spPr bwMode="auto">
          <a:xfrm>
            <a:off x="6365456" y="1003302"/>
            <a:ext cx="1771308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Erhaltungstherapie-Phase</a:t>
            </a:r>
            <a:endParaRPr kumimoji="0" lang="de-AT" sz="11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Rechteck 54">
            <a:extLst>
              <a:ext uri="{FF2B5EF4-FFF2-40B4-BE49-F238E27FC236}">
                <a16:creationId xmlns:a16="http://schemas.microsoft.com/office/drawing/2014/main" id="{D0EFD658-C6D4-4FC2-82C5-D99CB51D2A22}"/>
              </a:ext>
            </a:extLst>
          </p:cNvPr>
          <p:cNvSpPr/>
          <p:nvPr/>
        </p:nvSpPr>
        <p:spPr bwMode="auto">
          <a:xfrm>
            <a:off x="2583224" y="1848541"/>
            <a:ext cx="58699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800" b="1" dirty="0">
                <a:solidFill>
                  <a:srgbClr val="000000"/>
                </a:solidFill>
                <a:latin typeface="Arial" charset="0"/>
              </a:rPr>
              <a:t>Mini-Hyper-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800" b="1" dirty="0">
                <a:solidFill>
                  <a:srgbClr val="000000"/>
                </a:solidFill>
                <a:latin typeface="Arial" charset="0"/>
              </a:rPr>
              <a:t>CVD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de-DE" sz="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3</a:t>
            </a:r>
            <a:endParaRPr kumimoji="0" lang="de-AT" sz="1100" b="1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0" name="Rechteck 56">
            <a:extLst>
              <a:ext uri="{FF2B5EF4-FFF2-40B4-BE49-F238E27FC236}">
                <a16:creationId xmlns:a16="http://schemas.microsoft.com/office/drawing/2014/main" id="{46D3D98B-2D77-4989-A50B-3C509E4C39FE}"/>
              </a:ext>
            </a:extLst>
          </p:cNvPr>
          <p:cNvSpPr/>
          <p:nvPr/>
        </p:nvSpPr>
        <p:spPr bwMode="auto">
          <a:xfrm>
            <a:off x="3172352" y="1848541"/>
            <a:ext cx="58699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800" b="1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MTX +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800" b="1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Ara-C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800" b="1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4</a:t>
            </a:r>
            <a:endParaRPr kumimoji="0" lang="de-AT" sz="800" b="1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1" name="Rechteck 59">
            <a:extLst>
              <a:ext uri="{FF2B5EF4-FFF2-40B4-BE49-F238E27FC236}">
                <a16:creationId xmlns:a16="http://schemas.microsoft.com/office/drawing/2014/main" id="{FBE6A26A-2147-4079-A5B4-7CE839F5F69D}"/>
              </a:ext>
            </a:extLst>
          </p:cNvPr>
          <p:cNvSpPr/>
          <p:nvPr/>
        </p:nvSpPr>
        <p:spPr bwMode="auto">
          <a:xfrm>
            <a:off x="1999236" y="1848541"/>
            <a:ext cx="58699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800" b="1" dirty="0">
                <a:solidFill>
                  <a:srgbClr val="000000"/>
                </a:solidFill>
                <a:latin typeface="Arial" charset="0"/>
              </a:rPr>
              <a:t>MTX +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800" b="1" dirty="0">
                <a:solidFill>
                  <a:srgbClr val="000000"/>
                </a:solidFill>
                <a:latin typeface="Arial" charset="0"/>
              </a:rPr>
              <a:t>Ara-C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800" b="1" dirty="0">
                <a:solidFill>
                  <a:srgbClr val="000000"/>
                </a:solidFill>
                <a:latin typeface="Arial" charset="0"/>
              </a:rPr>
              <a:t>2</a:t>
            </a:r>
            <a:endParaRPr lang="de-AT" sz="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" name="Rechteck 60">
            <a:extLst>
              <a:ext uri="{FF2B5EF4-FFF2-40B4-BE49-F238E27FC236}">
                <a16:creationId xmlns:a16="http://schemas.microsoft.com/office/drawing/2014/main" id="{59DE129E-E1C2-4BFD-82E3-9044C179DFBB}"/>
              </a:ext>
            </a:extLst>
          </p:cNvPr>
          <p:cNvSpPr/>
          <p:nvPr/>
        </p:nvSpPr>
        <p:spPr bwMode="auto">
          <a:xfrm>
            <a:off x="1417758" y="1848541"/>
            <a:ext cx="58699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800" b="1">
                <a:solidFill>
                  <a:srgbClr val="000000"/>
                </a:solidFill>
                <a:latin typeface="Arial" charset="0"/>
              </a:rPr>
              <a:t>Mini-Hyper-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800" b="1">
                <a:solidFill>
                  <a:srgbClr val="000000"/>
                </a:solidFill>
                <a:latin typeface="Arial" charset="0"/>
              </a:rPr>
              <a:t>CVD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800" b="1">
                <a:solidFill>
                  <a:srgbClr val="000000"/>
                </a:solidFill>
                <a:latin typeface="Arial" charset="0"/>
              </a:rPr>
              <a:t>1</a:t>
            </a:r>
            <a:endParaRPr lang="de-AT" sz="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3" name="Rechteck 86">
            <a:extLst>
              <a:ext uri="{FF2B5EF4-FFF2-40B4-BE49-F238E27FC236}">
                <a16:creationId xmlns:a16="http://schemas.microsoft.com/office/drawing/2014/main" id="{6A21AF93-F955-4E9B-A60B-AA8316A56C20}"/>
              </a:ext>
            </a:extLst>
          </p:cNvPr>
          <p:cNvSpPr/>
          <p:nvPr/>
        </p:nvSpPr>
        <p:spPr bwMode="auto">
          <a:xfrm>
            <a:off x="6101880" y="1845890"/>
            <a:ext cx="2999655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>
                <a:ln>
                  <a:noFill/>
                </a:ln>
                <a:effectLst/>
                <a:latin typeface="Arial" charset="0"/>
              </a:rPr>
              <a:t>POMP</a:t>
            </a:r>
            <a:endParaRPr kumimoji="0" lang="de-AT" sz="1100" b="1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78" name="Gerade Verbindung mit Pfeil 90">
            <a:extLst>
              <a:ext uri="{FF2B5EF4-FFF2-40B4-BE49-F238E27FC236}">
                <a16:creationId xmlns:a16="http://schemas.microsoft.com/office/drawing/2014/main" id="{B4850661-311D-4B17-B4F7-3C98C72C66C4}"/>
              </a:ext>
            </a:extLst>
          </p:cNvPr>
          <p:cNvCxnSpPr>
            <a:cxnSpLocks/>
          </p:cNvCxnSpPr>
          <p:nvPr/>
        </p:nvCxnSpPr>
        <p:spPr bwMode="auto">
          <a:xfrm flipV="1">
            <a:off x="1451274" y="2386831"/>
            <a:ext cx="0" cy="18491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91">
            <a:extLst>
              <a:ext uri="{FF2B5EF4-FFF2-40B4-BE49-F238E27FC236}">
                <a16:creationId xmlns:a16="http://schemas.microsoft.com/office/drawing/2014/main" id="{DC65169A-AF9D-4016-A6F7-3D0A5960F343}"/>
              </a:ext>
            </a:extLst>
          </p:cNvPr>
          <p:cNvCxnSpPr>
            <a:cxnSpLocks/>
          </p:cNvCxnSpPr>
          <p:nvPr/>
        </p:nvCxnSpPr>
        <p:spPr bwMode="auto">
          <a:xfrm flipV="1">
            <a:off x="1606422" y="2386831"/>
            <a:ext cx="0" cy="18491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92">
            <a:extLst>
              <a:ext uri="{FF2B5EF4-FFF2-40B4-BE49-F238E27FC236}">
                <a16:creationId xmlns:a16="http://schemas.microsoft.com/office/drawing/2014/main" id="{EAC69F65-362A-4BB3-873E-F7A539874415}"/>
              </a:ext>
            </a:extLst>
          </p:cNvPr>
          <p:cNvCxnSpPr>
            <a:cxnSpLocks/>
          </p:cNvCxnSpPr>
          <p:nvPr/>
        </p:nvCxnSpPr>
        <p:spPr bwMode="auto">
          <a:xfrm flipV="1">
            <a:off x="2024412" y="2386831"/>
            <a:ext cx="0" cy="18491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93">
            <a:extLst>
              <a:ext uri="{FF2B5EF4-FFF2-40B4-BE49-F238E27FC236}">
                <a16:creationId xmlns:a16="http://schemas.microsoft.com/office/drawing/2014/main" id="{C5981621-28FF-4B2E-9E4F-BCD3E1933921}"/>
              </a:ext>
            </a:extLst>
          </p:cNvPr>
          <p:cNvCxnSpPr>
            <a:cxnSpLocks/>
          </p:cNvCxnSpPr>
          <p:nvPr/>
        </p:nvCxnSpPr>
        <p:spPr bwMode="auto">
          <a:xfrm flipV="1">
            <a:off x="2179560" y="2386831"/>
            <a:ext cx="0" cy="18491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mit Pfeil 94">
            <a:extLst>
              <a:ext uri="{FF2B5EF4-FFF2-40B4-BE49-F238E27FC236}">
                <a16:creationId xmlns:a16="http://schemas.microsoft.com/office/drawing/2014/main" id="{D28DE652-ADA7-489D-A436-22C0F42081B8}"/>
              </a:ext>
            </a:extLst>
          </p:cNvPr>
          <p:cNvCxnSpPr>
            <a:cxnSpLocks/>
          </p:cNvCxnSpPr>
          <p:nvPr/>
        </p:nvCxnSpPr>
        <p:spPr bwMode="auto">
          <a:xfrm flipV="1">
            <a:off x="2625594" y="2386831"/>
            <a:ext cx="0" cy="18491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mit Pfeil 95">
            <a:extLst>
              <a:ext uri="{FF2B5EF4-FFF2-40B4-BE49-F238E27FC236}">
                <a16:creationId xmlns:a16="http://schemas.microsoft.com/office/drawing/2014/main" id="{80E0B0CC-9250-4194-8BD0-7998226E5FF9}"/>
              </a:ext>
            </a:extLst>
          </p:cNvPr>
          <p:cNvCxnSpPr>
            <a:cxnSpLocks/>
          </p:cNvCxnSpPr>
          <p:nvPr/>
        </p:nvCxnSpPr>
        <p:spPr bwMode="auto">
          <a:xfrm flipV="1">
            <a:off x="2780742" y="2386831"/>
            <a:ext cx="0" cy="18491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mit Pfeil 96">
            <a:extLst>
              <a:ext uri="{FF2B5EF4-FFF2-40B4-BE49-F238E27FC236}">
                <a16:creationId xmlns:a16="http://schemas.microsoft.com/office/drawing/2014/main" id="{D1175403-71FC-4423-AC4D-B4B079D86CC4}"/>
              </a:ext>
            </a:extLst>
          </p:cNvPr>
          <p:cNvCxnSpPr>
            <a:cxnSpLocks/>
          </p:cNvCxnSpPr>
          <p:nvPr/>
        </p:nvCxnSpPr>
        <p:spPr bwMode="auto">
          <a:xfrm flipV="1">
            <a:off x="3198733" y="2386831"/>
            <a:ext cx="0" cy="18491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mit Pfeil 97">
            <a:extLst>
              <a:ext uri="{FF2B5EF4-FFF2-40B4-BE49-F238E27FC236}">
                <a16:creationId xmlns:a16="http://schemas.microsoft.com/office/drawing/2014/main" id="{0AFA84A8-0792-4323-9E03-0075A5BB7335}"/>
              </a:ext>
            </a:extLst>
          </p:cNvPr>
          <p:cNvCxnSpPr>
            <a:cxnSpLocks/>
          </p:cNvCxnSpPr>
          <p:nvPr/>
        </p:nvCxnSpPr>
        <p:spPr bwMode="auto">
          <a:xfrm flipV="1">
            <a:off x="3353881" y="2386831"/>
            <a:ext cx="0" cy="18491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mit Pfeil 9">
            <a:extLst>
              <a:ext uri="{FF2B5EF4-FFF2-40B4-BE49-F238E27FC236}">
                <a16:creationId xmlns:a16="http://schemas.microsoft.com/office/drawing/2014/main" id="{F4CC43A8-5B3D-48A9-B9E8-61E7309FAE2F}"/>
              </a:ext>
            </a:extLst>
          </p:cNvPr>
          <p:cNvCxnSpPr>
            <a:cxnSpLocks/>
          </p:cNvCxnSpPr>
          <p:nvPr/>
        </p:nvCxnSpPr>
        <p:spPr bwMode="auto">
          <a:xfrm>
            <a:off x="1429908" y="2648518"/>
            <a:ext cx="194179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00" name="Rechteck 153">
            <a:extLst>
              <a:ext uri="{FF2B5EF4-FFF2-40B4-BE49-F238E27FC236}">
                <a16:creationId xmlns:a16="http://schemas.microsoft.com/office/drawing/2014/main" id="{817735C3-980E-4134-ABAB-4760BBE7C416}"/>
              </a:ext>
            </a:extLst>
          </p:cNvPr>
          <p:cNvSpPr/>
          <p:nvPr/>
        </p:nvSpPr>
        <p:spPr bwMode="auto">
          <a:xfrm>
            <a:off x="1692820" y="2556374"/>
            <a:ext cx="1434174" cy="27699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45720" rIns="1800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de-DE" sz="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i.th. MTX + Ara-C (8x) und </a:t>
            </a:r>
            <a:r>
              <a:rPr lang="de-AT" sz="600" dirty="0" err="1">
                <a:latin typeface="Arial" charset="0"/>
              </a:rPr>
              <a:t>Ofatumomab</a:t>
            </a:r>
            <a:br>
              <a:rPr lang="de-AT" sz="600" dirty="0">
                <a:latin typeface="Arial" charset="0"/>
              </a:rPr>
            </a:br>
            <a:r>
              <a:rPr lang="de-AT" sz="600" dirty="0">
                <a:latin typeface="Arial" charset="0"/>
              </a:rPr>
              <a:t>oder Rituximab bei Pat. mit CD20+ (8x)</a:t>
            </a:r>
          </a:p>
        </p:txBody>
      </p:sp>
      <p:cxnSp>
        <p:nvCxnSpPr>
          <p:cNvPr id="102" name="Gerade Verbindung mit Pfeil 108">
            <a:extLst>
              <a:ext uri="{FF2B5EF4-FFF2-40B4-BE49-F238E27FC236}">
                <a16:creationId xmlns:a16="http://schemas.microsoft.com/office/drawing/2014/main" id="{A2D99F87-C6CB-4944-B0F7-D8697D39E9A1}"/>
              </a:ext>
            </a:extLst>
          </p:cNvPr>
          <p:cNvCxnSpPr>
            <a:cxnSpLocks/>
          </p:cNvCxnSpPr>
          <p:nvPr/>
        </p:nvCxnSpPr>
        <p:spPr bwMode="auto">
          <a:xfrm>
            <a:off x="1451274" y="1591756"/>
            <a:ext cx="0" cy="193888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10">
            <a:extLst>
              <a:ext uri="{FF2B5EF4-FFF2-40B4-BE49-F238E27FC236}">
                <a16:creationId xmlns:a16="http://schemas.microsoft.com/office/drawing/2014/main" id="{8AE0A897-E875-4D46-8668-A5026EB6299D}"/>
              </a:ext>
            </a:extLst>
          </p:cNvPr>
          <p:cNvCxnSpPr>
            <a:cxnSpLocks/>
          </p:cNvCxnSpPr>
          <p:nvPr/>
        </p:nvCxnSpPr>
        <p:spPr bwMode="auto">
          <a:xfrm>
            <a:off x="2040616" y="1591756"/>
            <a:ext cx="0" cy="193888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mit Pfeil 112">
            <a:extLst>
              <a:ext uri="{FF2B5EF4-FFF2-40B4-BE49-F238E27FC236}">
                <a16:creationId xmlns:a16="http://schemas.microsoft.com/office/drawing/2014/main" id="{5A682C13-5101-4776-961D-B7643FD2954A}"/>
              </a:ext>
            </a:extLst>
          </p:cNvPr>
          <p:cNvCxnSpPr>
            <a:cxnSpLocks/>
          </p:cNvCxnSpPr>
          <p:nvPr/>
        </p:nvCxnSpPr>
        <p:spPr bwMode="auto">
          <a:xfrm>
            <a:off x="2629958" y="1591756"/>
            <a:ext cx="0" cy="193888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mit Pfeil 116">
            <a:extLst>
              <a:ext uri="{FF2B5EF4-FFF2-40B4-BE49-F238E27FC236}">
                <a16:creationId xmlns:a16="http://schemas.microsoft.com/office/drawing/2014/main" id="{71CA3D41-ECCC-453D-8A04-F6A66E6239FB}"/>
              </a:ext>
            </a:extLst>
          </p:cNvPr>
          <p:cNvCxnSpPr>
            <a:cxnSpLocks/>
          </p:cNvCxnSpPr>
          <p:nvPr/>
        </p:nvCxnSpPr>
        <p:spPr bwMode="auto">
          <a:xfrm>
            <a:off x="3219301" y="1591756"/>
            <a:ext cx="0" cy="193888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hteck 127">
            <a:extLst>
              <a:ext uri="{FF2B5EF4-FFF2-40B4-BE49-F238E27FC236}">
                <a16:creationId xmlns:a16="http://schemas.microsoft.com/office/drawing/2014/main" id="{C56F8773-8872-4597-B750-2D8C88886E12}"/>
              </a:ext>
            </a:extLst>
          </p:cNvPr>
          <p:cNvSpPr/>
          <p:nvPr/>
        </p:nvSpPr>
        <p:spPr bwMode="auto">
          <a:xfrm>
            <a:off x="1813796" y="1280382"/>
            <a:ext cx="1186889" cy="3231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de-DE" sz="900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charset="0"/>
              </a:rPr>
              <a:t>Inotuzumab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charset="0"/>
              </a:rPr>
              <a:t> (4x)</a:t>
            </a:r>
            <a:b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charset="0"/>
              </a:rPr>
            </a:br>
            <a:r>
              <a:rPr lang="de-AT" sz="600" dirty="0">
                <a:solidFill>
                  <a:srgbClr val="00BCE4">
                    <a:lumMod val="75000"/>
                  </a:srgbClr>
                </a:solidFill>
                <a:latin typeface="Arial" charset="0"/>
              </a:rPr>
              <a:t>(Gesamtdosis 4,3–5,7 mg/m²)</a:t>
            </a:r>
          </a:p>
        </p:txBody>
      </p:sp>
      <p:cxnSp>
        <p:nvCxnSpPr>
          <p:cNvPr id="121" name="Gerade Verbindung mit Pfeil 14">
            <a:extLst>
              <a:ext uri="{FF2B5EF4-FFF2-40B4-BE49-F238E27FC236}">
                <a16:creationId xmlns:a16="http://schemas.microsoft.com/office/drawing/2014/main" id="{A4DFBAEF-9D50-40D9-A6A1-469387784AD8}"/>
              </a:ext>
            </a:extLst>
          </p:cNvPr>
          <p:cNvCxnSpPr>
            <a:stCxn id="120" idx="1"/>
          </p:cNvCxnSpPr>
          <p:nvPr/>
        </p:nvCxnSpPr>
        <p:spPr bwMode="auto">
          <a:xfrm flipH="1">
            <a:off x="1429908" y="1441965"/>
            <a:ext cx="383888" cy="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2" name="Gerade Verbindung mit Pfeil 16">
            <a:extLst>
              <a:ext uri="{FF2B5EF4-FFF2-40B4-BE49-F238E27FC236}">
                <a16:creationId xmlns:a16="http://schemas.microsoft.com/office/drawing/2014/main" id="{B9047954-D33F-471C-A100-C457672040BD}"/>
              </a:ext>
            </a:extLst>
          </p:cNvPr>
          <p:cNvCxnSpPr>
            <a:stCxn id="120" idx="3"/>
          </p:cNvCxnSpPr>
          <p:nvPr/>
        </p:nvCxnSpPr>
        <p:spPr bwMode="auto">
          <a:xfrm>
            <a:off x="3000685" y="1441965"/>
            <a:ext cx="393140" cy="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3" name="Gerade Verbindung mit Pfeil 47">
            <a:extLst>
              <a:ext uri="{FF2B5EF4-FFF2-40B4-BE49-F238E27FC236}">
                <a16:creationId xmlns:a16="http://schemas.microsoft.com/office/drawing/2014/main" id="{03CFE27C-55D7-41D9-824A-1B62CC47EE74}"/>
              </a:ext>
            </a:extLst>
          </p:cNvPr>
          <p:cNvCxnSpPr>
            <a:cxnSpLocks/>
          </p:cNvCxnSpPr>
          <p:nvPr/>
        </p:nvCxnSpPr>
        <p:spPr bwMode="auto">
          <a:xfrm>
            <a:off x="6101880" y="2648517"/>
            <a:ext cx="299965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24" name="Rechteck 48">
            <a:extLst>
              <a:ext uri="{FF2B5EF4-FFF2-40B4-BE49-F238E27FC236}">
                <a16:creationId xmlns:a16="http://schemas.microsoft.com/office/drawing/2014/main" id="{4CDA7114-6B5B-462F-8240-F61FC9D0FC7B}"/>
              </a:ext>
            </a:extLst>
          </p:cNvPr>
          <p:cNvSpPr/>
          <p:nvPr/>
        </p:nvSpPr>
        <p:spPr bwMode="auto">
          <a:xfrm>
            <a:off x="7186174" y="2556184"/>
            <a:ext cx="599831" cy="1846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600">
                <a:latin typeface="Arial" charset="0"/>
              </a:rPr>
              <a:t>36</a:t>
            </a:r>
            <a:r>
              <a:rPr kumimoji="0" lang="de-DE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Monate</a:t>
            </a:r>
            <a:endParaRPr kumimoji="0" lang="de-AT" sz="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Rechteck 54">
            <a:extLst>
              <a:ext uri="{FF2B5EF4-FFF2-40B4-BE49-F238E27FC236}">
                <a16:creationId xmlns:a16="http://schemas.microsoft.com/office/drawing/2014/main" id="{1BDC5A7F-86CC-4D62-8977-9A2D30BFE84A}"/>
              </a:ext>
            </a:extLst>
          </p:cNvPr>
          <p:cNvSpPr/>
          <p:nvPr/>
        </p:nvSpPr>
        <p:spPr bwMode="auto">
          <a:xfrm>
            <a:off x="4925762" y="1848696"/>
            <a:ext cx="58699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800" b="1" dirty="0">
                <a:solidFill>
                  <a:srgbClr val="000000"/>
                </a:solidFill>
                <a:latin typeface="Arial" charset="0"/>
              </a:rPr>
              <a:t>Mini-Hyper-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800" b="1" dirty="0">
                <a:solidFill>
                  <a:srgbClr val="000000"/>
                </a:solidFill>
                <a:latin typeface="Arial" charset="0"/>
              </a:rPr>
              <a:t>CVD</a:t>
            </a:r>
            <a:br>
              <a:rPr lang="de-AT" sz="800" b="1" dirty="0">
                <a:solidFill>
                  <a:srgbClr val="000000"/>
                </a:solidFill>
                <a:latin typeface="Arial" charset="0"/>
              </a:rPr>
            </a:br>
            <a:r>
              <a:rPr lang="de-AT" sz="800" b="1" dirty="0">
                <a:solidFill>
                  <a:srgbClr val="000000"/>
                </a:solidFill>
                <a:latin typeface="Arial" charset="0"/>
              </a:rPr>
              <a:t>7</a:t>
            </a:r>
            <a:endParaRPr lang="de-DE" sz="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7" name="Rechteck 56">
            <a:extLst>
              <a:ext uri="{FF2B5EF4-FFF2-40B4-BE49-F238E27FC236}">
                <a16:creationId xmlns:a16="http://schemas.microsoft.com/office/drawing/2014/main" id="{35E3ABC7-7169-400C-A0EA-55199D3B59FA}"/>
              </a:ext>
            </a:extLst>
          </p:cNvPr>
          <p:cNvSpPr/>
          <p:nvPr/>
        </p:nvSpPr>
        <p:spPr bwMode="auto">
          <a:xfrm>
            <a:off x="5514890" y="1848696"/>
            <a:ext cx="58699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800" b="1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MTX +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800" b="1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Ara-C</a:t>
            </a:r>
          </a:p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800" b="1" dirty="0">
                <a:solidFill>
                  <a:srgbClr val="000000"/>
                </a:solidFill>
                <a:latin typeface="Arial" charset="0"/>
              </a:rPr>
              <a:t>8</a:t>
            </a:r>
            <a:endParaRPr lang="de-AT" sz="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9" name="Rechteck 59">
            <a:extLst>
              <a:ext uri="{FF2B5EF4-FFF2-40B4-BE49-F238E27FC236}">
                <a16:creationId xmlns:a16="http://schemas.microsoft.com/office/drawing/2014/main" id="{65FF8FF5-89ED-464E-B887-986235A236A9}"/>
              </a:ext>
            </a:extLst>
          </p:cNvPr>
          <p:cNvSpPr/>
          <p:nvPr/>
        </p:nvSpPr>
        <p:spPr bwMode="auto">
          <a:xfrm>
            <a:off x="4341774" y="1848696"/>
            <a:ext cx="58699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800" b="1" dirty="0">
                <a:solidFill>
                  <a:srgbClr val="000000"/>
                </a:solidFill>
                <a:latin typeface="Arial" charset="0"/>
              </a:rPr>
              <a:t>MTX +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800" b="1" dirty="0">
                <a:solidFill>
                  <a:srgbClr val="000000"/>
                </a:solidFill>
                <a:latin typeface="Arial" charset="0"/>
              </a:rPr>
              <a:t>Ara-C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AT" sz="800" b="1" dirty="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130" name="Rechteck 60">
            <a:extLst>
              <a:ext uri="{FF2B5EF4-FFF2-40B4-BE49-F238E27FC236}">
                <a16:creationId xmlns:a16="http://schemas.microsoft.com/office/drawing/2014/main" id="{89E32008-7492-4185-A87F-E1C65FFA4981}"/>
              </a:ext>
            </a:extLst>
          </p:cNvPr>
          <p:cNvSpPr/>
          <p:nvPr/>
        </p:nvSpPr>
        <p:spPr bwMode="auto">
          <a:xfrm>
            <a:off x="3760296" y="1848696"/>
            <a:ext cx="58699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800" b="1">
                <a:solidFill>
                  <a:srgbClr val="000000"/>
                </a:solidFill>
                <a:latin typeface="Arial" charset="0"/>
              </a:rPr>
              <a:t>Mini-Hyper-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800" b="1">
                <a:solidFill>
                  <a:srgbClr val="000000"/>
                </a:solidFill>
                <a:latin typeface="Arial" charset="0"/>
              </a:rPr>
              <a:t>CVD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AT" sz="800" b="1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134" name="Rechteck 114">
            <a:extLst>
              <a:ext uri="{FF2B5EF4-FFF2-40B4-BE49-F238E27FC236}">
                <a16:creationId xmlns:a16="http://schemas.microsoft.com/office/drawing/2014/main" id="{4FD49F27-EF0F-4983-990B-1682B6F48A30}"/>
              </a:ext>
            </a:extLst>
          </p:cNvPr>
          <p:cNvSpPr/>
          <p:nvPr/>
        </p:nvSpPr>
        <p:spPr bwMode="auto">
          <a:xfrm>
            <a:off x="0" y="2843745"/>
            <a:ext cx="8991600" cy="2769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Modifiziertes Studiendesign ab Patient 68</a:t>
            </a:r>
            <a:r>
              <a:rPr lang="de-DE" sz="1200" b="1" dirty="0">
                <a:latin typeface="Arial" charset="0"/>
              </a:rPr>
              <a:t>: </a:t>
            </a:r>
            <a:r>
              <a:rPr kumimoji="0" lang="de-DE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Hinzunahme von </a:t>
            </a:r>
            <a:r>
              <a:rPr kumimoji="0" lang="de-DE" sz="105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Blinatumomab</a:t>
            </a:r>
            <a:r>
              <a:rPr kumimoji="0" lang="de-DE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+ Dosisreduktion </a:t>
            </a:r>
            <a:r>
              <a:rPr kumimoji="0" lang="de-DE" sz="105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von Inotuzumab, </a:t>
            </a:r>
            <a:r>
              <a:rPr kumimoji="0" lang="de-DE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zur Reduktion von VOD:</a:t>
            </a:r>
            <a:endParaRPr kumimoji="0" lang="de-AT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Rechteck 153">
            <a:extLst>
              <a:ext uri="{FF2B5EF4-FFF2-40B4-BE49-F238E27FC236}">
                <a16:creationId xmlns:a16="http://schemas.microsoft.com/office/drawing/2014/main" id="{0A2D1FB2-38C7-47CC-BA77-31091FECA02B}"/>
              </a:ext>
            </a:extLst>
          </p:cNvPr>
          <p:cNvSpPr/>
          <p:nvPr/>
        </p:nvSpPr>
        <p:spPr bwMode="auto">
          <a:xfrm>
            <a:off x="1694319" y="4550245"/>
            <a:ext cx="1434174" cy="27699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45720" rIns="1800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de-DE" sz="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i.th. MTX + Ara-C (8x) und </a:t>
            </a:r>
            <a:r>
              <a:rPr lang="de-AT" sz="600" dirty="0" err="1">
                <a:latin typeface="Arial" charset="0"/>
              </a:rPr>
              <a:t>Ofatumomab</a:t>
            </a:r>
            <a:br>
              <a:rPr lang="de-AT" sz="600" dirty="0">
                <a:latin typeface="Arial" charset="0"/>
              </a:rPr>
            </a:br>
            <a:r>
              <a:rPr lang="de-AT" sz="600" dirty="0">
                <a:latin typeface="Arial" charset="0"/>
              </a:rPr>
              <a:t>oder Rituximab bei Pat. mit CD20+ (8x)</a:t>
            </a: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D1799A96-3B92-4DA8-B518-E61F93A4051B}"/>
              </a:ext>
            </a:extLst>
          </p:cNvPr>
          <p:cNvSpPr/>
          <p:nvPr/>
        </p:nvSpPr>
        <p:spPr>
          <a:xfrm>
            <a:off x="-40551" y="4752345"/>
            <a:ext cx="9142086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ALL: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akute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lymphatische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Leukämie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;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alloSZT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allogene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Stammzelltransplantation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; Ara-C: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Cytarabin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; Blin: Blinatumomab; </a:t>
            </a:r>
            <a:r>
              <a:rPr lang="en-NZ" sz="600" dirty="0"/>
              <a:t>ECOG PS: Eastern Cooperative Oncology Group Performance Status; Hyper-CVD: </a:t>
            </a:r>
            <a:r>
              <a:rPr lang="en-NZ" sz="600" dirty="0" err="1"/>
              <a:t>hyperfraktioniert</a:t>
            </a:r>
            <a:r>
              <a:rPr lang="en-NZ" sz="600" dirty="0"/>
              <a:t> </a:t>
            </a:r>
            <a:r>
              <a:rPr lang="en-NZ" sz="600" dirty="0" err="1"/>
              <a:t>Cyclophosphamid</a:t>
            </a:r>
            <a:r>
              <a:rPr lang="en-NZ" sz="600" dirty="0"/>
              <a:t>, </a:t>
            </a:r>
            <a:r>
              <a:rPr lang="en-NZ" sz="600" dirty="0" err="1"/>
              <a:t>Vincristin</a:t>
            </a:r>
            <a:r>
              <a:rPr lang="en-NZ" sz="600" dirty="0"/>
              <a:t>, </a:t>
            </a:r>
            <a:r>
              <a:rPr lang="en-NZ" sz="600" dirty="0" err="1"/>
              <a:t>Dexamethason</a:t>
            </a:r>
            <a:r>
              <a:rPr lang="en-NZ" sz="600" dirty="0"/>
              <a:t>; i.th.: </a:t>
            </a:r>
            <a:r>
              <a:rPr lang="en-NZ" sz="600" dirty="0" err="1"/>
              <a:t>intrathekal</a:t>
            </a:r>
            <a:r>
              <a:rPr lang="en-NZ" sz="600" dirty="0"/>
              <a:t>; 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MDACC: MD Anderson Cancer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Center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; </a:t>
            </a:r>
            <a:r>
              <a:rPr lang="en-NZ" sz="600" dirty="0"/>
              <a:t>MRD: </a:t>
            </a:r>
            <a:r>
              <a:rPr lang="en-NZ" sz="600" dirty="0" err="1"/>
              <a:t>minimale</a:t>
            </a:r>
            <a:r>
              <a:rPr lang="en-NZ" sz="600" dirty="0"/>
              <a:t> </a:t>
            </a:r>
            <a:r>
              <a:rPr lang="en-NZ" sz="600" dirty="0" err="1"/>
              <a:t>Resterkrankung</a:t>
            </a:r>
            <a:r>
              <a:rPr lang="en-NZ" sz="600" dirty="0"/>
              <a:t>; 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MTX: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Methotrexat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; </a:t>
            </a:r>
            <a:r>
              <a:rPr lang="en-NZ" sz="600" dirty="0"/>
              <a:t>ORR: </a:t>
            </a:r>
            <a:r>
              <a:rPr lang="en-NZ" sz="600" dirty="0" err="1"/>
              <a:t>Gesamtansprechrate</a:t>
            </a:r>
            <a:r>
              <a:rPr lang="en-NZ" sz="600" dirty="0"/>
              <a:t>; OS: </a:t>
            </a:r>
            <a:r>
              <a:rPr lang="en-NZ" sz="600" dirty="0" err="1"/>
              <a:t>Gesamtüberleben</a:t>
            </a:r>
            <a:r>
              <a:rPr lang="en-NZ" sz="600" dirty="0"/>
              <a:t>; Pat.: </a:t>
            </a:r>
            <a:r>
              <a:rPr lang="en-NZ" sz="600" dirty="0" err="1"/>
              <a:t>Patienten</a:t>
            </a:r>
            <a:r>
              <a:rPr lang="en-NZ" sz="600" dirty="0"/>
              <a:t>; POMP: 6-Mercaptopurin, </a:t>
            </a:r>
            <a:r>
              <a:rPr lang="en-NZ" sz="600" dirty="0" err="1"/>
              <a:t>Vincristin</a:t>
            </a:r>
            <a:r>
              <a:rPr lang="en-NZ" sz="600" dirty="0"/>
              <a:t>, </a:t>
            </a:r>
            <a:r>
              <a:rPr lang="en-NZ" sz="600" dirty="0" err="1"/>
              <a:t>Methotrexat</a:t>
            </a:r>
            <a:r>
              <a:rPr lang="en-NZ" sz="600" dirty="0"/>
              <a:t>, </a:t>
            </a:r>
            <a:r>
              <a:rPr lang="en-NZ" sz="600" dirty="0" err="1"/>
              <a:t>Prednison</a:t>
            </a:r>
            <a:r>
              <a:rPr lang="en-NZ" sz="600" dirty="0"/>
              <a:t>; </a:t>
            </a:r>
            <a:br>
              <a:rPr lang="en-NZ" sz="600" dirty="0"/>
            </a:br>
            <a:r>
              <a:rPr lang="en-NZ" sz="600" dirty="0"/>
              <a:t>rez./</a:t>
            </a:r>
            <a:r>
              <a:rPr lang="en-NZ" sz="600" dirty="0" err="1"/>
              <a:t>refr</a:t>
            </a:r>
            <a:r>
              <a:rPr lang="en-NZ" sz="600" dirty="0"/>
              <a:t>. Ph- B-ALL: </a:t>
            </a:r>
            <a:r>
              <a:rPr lang="en-NZ" sz="600" dirty="0" err="1"/>
              <a:t>rezidivierte</a:t>
            </a:r>
            <a:r>
              <a:rPr lang="en-NZ" sz="600" dirty="0"/>
              <a:t> und/</a:t>
            </a:r>
            <a:r>
              <a:rPr lang="en-NZ" sz="600" dirty="0" err="1"/>
              <a:t>oder</a:t>
            </a:r>
            <a:r>
              <a:rPr lang="en-NZ" sz="600" dirty="0"/>
              <a:t> </a:t>
            </a:r>
            <a:r>
              <a:rPr lang="en-NZ" sz="600" dirty="0" err="1"/>
              <a:t>refraktäre</a:t>
            </a:r>
            <a:r>
              <a:rPr lang="en-NZ" sz="600" dirty="0"/>
              <a:t> B-Zell-ALL; RFS: </a:t>
            </a:r>
            <a:r>
              <a:rPr lang="en-NZ" sz="600" dirty="0" err="1"/>
              <a:t>rezidivfreies</a:t>
            </a:r>
            <a:r>
              <a:rPr lang="en-NZ" sz="600" dirty="0"/>
              <a:t> </a:t>
            </a:r>
            <a:r>
              <a:rPr lang="en-NZ" sz="600" dirty="0" err="1"/>
              <a:t>Überleben</a:t>
            </a:r>
            <a:r>
              <a:rPr lang="en-NZ" sz="600" dirty="0"/>
              <a:t>; VOD: </a:t>
            </a:r>
            <a:r>
              <a:rPr lang="de-DE" sz="600" kern="0" dirty="0"/>
              <a:t>venöse okklusive Leberkrankheit</a:t>
            </a:r>
            <a:r>
              <a:rPr lang="en-NZ" sz="600" dirty="0"/>
              <a:t>. </a:t>
            </a:r>
            <a:r>
              <a:rPr lang="en-NZ" sz="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NCT01371630</a:t>
            </a:r>
            <a:r>
              <a:rPr lang="en-NZ" sz="600" dirty="0"/>
              <a:t>. </a:t>
            </a:r>
            <a:r>
              <a:rPr lang="en-NZ" sz="6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Kantarjian H et al. J </a:t>
            </a:r>
            <a:r>
              <a:rPr lang="en-NZ" sz="600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Hematol</a:t>
            </a:r>
            <a:r>
              <a:rPr lang="en-NZ" sz="6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Oncol. 2023;16(1):44.</a:t>
            </a:r>
            <a:r>
              <a:rPr lang="en-NZ" sz="600" dirty="0"/>
              <a:t> </a:t>
            </a:r>
            <a:r>
              <a:rPr lang="en-NZ" sz="6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Short N et al. EHA 2023, Abstract S119.</a:t>
            </a:r>
            <a:endParaRPr lang="en-NZ" sz="6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4C790CE-C73D-F810-89A8-4326486816CF}"/>
              </a:ext>
            </a:extLst>
          </p:cNvPr>
          <p:cNvSpPr/>
          <p:nvPr/>
        </p:nvSpPr>
        <p:spPr bwMode="auto">
          <a:xfrm>
            <a:off x="7388619" y="4942657"/>
            <a:ext cx="1755381" cy="20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3845640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Mini-HYPER-CVD + </a:t>
            </a:r>
            <a:r>
              <a:rPr lang="de-DE" dirty="0" err="1"/>
              <a:t>Inotuzumb</a:t>
            </a:r>
            <a:r>
              <a:rPr lang="de-DE" dirty="0"/>
              <a:t> </a:t>
            </a:r>
            <a:r>
              <a:rPr lang="de-DE" i="1" dirty="0"/>
              <a:t>± </a:t>
            </a:r>
            <a:r>
              <a:rPr lang="de-DE" i="1" dirty="0" err="1"/>
              <a:t>Blinatumomab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sz="1600" dirty="0">
                <a:solidFill>
                  <a:srgbClr val="000000"/>
                </a:solidFill>
              </a:rPr>
              <a:t>Bei </a:t>
            </a:r>
            <a:r>
              <a:rPr lang="en-GB" sz="1600" dirty="0" err="1">
                <a:solidFill>
                  <a:srgbClr val="000000"/>
                </a:solidFill>
              </a:rPr>
              <a:t>Patienten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mit</a:t>
            </a:r>
            <a:r>
              <a:rPr lang="en-GB" sz="1600" dirty="0">
                <a:solidFill>
                  <a:srgbClr val="000000"/>
                </a:solidFill>
              </a:rPr>
              <a:t> rez./</a:t>
            </a:r>
            <a:r>
              <a:rPr lang="en-GB" sz="1600" dirty="0" err="1">
                <a:solidFill>
                  <a:srgbClr val="000000"/>
                </a:solidFill>
              </a:rPr>
              <a:t>refr</a:t>
            </a:r>
            <a:r>
              <a:rPr lang="en-GB" sz="1600" dirty="0">
                <a:solidFill>
                  <a:srgbClr val="000000"/>
                </a:solidFill>
              </a:rPr>
              <a:t>. Ph</a:t>
            </a:r>
            <a:r>
              <a:rPr lang="en-GB" sz="1600" baseline="30000" dirty="0">
                <a:solidFill>
                  <a:srgbClr val="000000"/>
                </a:solidFill>
              </a:rPr>
              <a:t>-</a:t>
            </a:r>
            <a:r>
              <a:rPr lang="en-GB" sz="1600" dirty="0">
                <a:solidFill>
                  <a:srgbClr val="000000"/>
                </a:solidFill>
              </a:rPr>
              <a:t> B-ALL (Phase-II-</a:t>
            </a:r>
            <a:r>
              <a:rPr lang="en-GB" sz="1600" dirty="0" err="1">
                <a:solidFill>
                  <a:srgbClr val="000000"/>
                </a:solidFill>
              </a:rPr>
              <a:t>Studie</a:t>
            </a:r>
            <a:r>
              <a:rPr lang="en-GB" sz="1600" dirty="0">
                <a:solidFill>
                  <a:srgbClr val="000000"/>
                </a:solidFill>
              </a:rPr>
              <a:t> des MDACC)</a:t>
            </a:r>
            <a:endParaRPr lang="de-DE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D1799A96-3B92-4DA8-B518-E61F93A4051B}"/>
              </a:ext>
            </a:extLst>
          </p:cNvPr>
          <p:cNvSpPr/>
          <p:nvPr/>
        </p:nvSpPr>
        <p:spPr>
          <a:xfrm>
            <a:off x="1914" y="4774019"/>
            <a:ext cx="9142086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ALL: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akute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lymphatische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Leukämie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;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alloSZT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allogene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Stammzelltransplantation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; Blin: Blinatumomab; CRD: Dauer der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kompletten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Remission; HYPER-CVD/H</a:t>
            </a:r>
            <a:r>
              <a:rPr lang="en-NZ" sz="600" dirty="0"/>
              <a:t>CVD: </a:t>
            </a:r>
            <a:r>
              <a:rPr lang="en-NZ" sz="600" dirty="0" err="1"/>
              <a:t>hyperfraktioniert</a:t>
            </a:r>
            <a:r>
              <a:rPr lang="en-NZ" sz="600" dirty="0"/>
              <a:t> </a:t>
            </a:r>
            <a:r>
              <a:rPr lang="en-NZ" sz="600" dirty="0" err="1"/>
              <a:t>Cyclophosphamid</a:t>
            </a:r>
            <a:r>
              <a:rPr lang="en-NZ" sz="600" dirty="0"/>
              <a:t>, </a:t>
            </a:r>
            <a:r>
              <a:rPr lang="en-NZ" sz="600" dirty="0" err="1"/>
              <a:t>Vincristin</a:t>
            </a:r>
            <a:r>
              <a:rPr lang="en-NZ" sz="600" dirty="0"/>
              <a:t>, </a:t>
            </a:r>
            <a:r>
              <a:rPr lang="en-NZ" sz="600" dirty="0" err="1"/>
              <a:t>Dexamethason</a:t>
            </a:r>
            <a:r>
              <a:rPr lang="en-NZ" sz="600" dirty="0"/>
              <a:t>; IM/ND: </a:t>
            </a:r>
            <a:r>
              <a:rPr lang="en-US" sz="600" dirty="0" err="1"/>
              <a:t>unzureichende</a:t>
            </a:r>
            <a:r>
              <a:rPr lang="en-US" sz="600" dirty="0"/>
              <a:t> </a:t>
            </a:r>
            <a:r>
              <a:rPr lang="en-US" sz="600" dirty="0" err="1"/>
              <a:t>Metaphasen</a:t>
            </a:r>
            <a:r>
              <a:rPr lang="en-US" sz="600" dirty="0"/>
              <a:t>/</a:t>
            </a:r>
            <a:r>
              <a:rPr lang="en-US" sz="600" dirty="0" err="1"/>
              <a:t>nicht</a:t>
            </a:r>
            <a:r>
              <a:rPr lang="en-US" sz="600" dirty="0"/>
              <a:t> </a:t>
            </a:r>
            <a:r>
              <a:rPr lang="en-US" sz="600" dirty="0" err="1"/>
              <a:t>bestimmt</a:t>
            </a:r>
            <a:r>
              <a:rPr lang="en-NZ" sz="600" dirty="0"/>
              <a:t>; </a:t>
            </a:r>
            <a:r>
              <a:rPr lang="en-NZ" sz="600" dirty="0" err="1"/>
              <a:t>Ino</a:t>
            </a:r>
            <a:r>
              <a:rPr lang="en-NZ" sz="600" dirty="0"/>
              <a:t>: </a:t>
            </a:r>
            <a:r>
              <a:rPr lang="en-NZ" sz="600" dirty="0" err="1"/>
              <a:t>Inotuzumab</a:t>
            </a:r>
            <a:r>
              <a:rPr lang="en-NZ" sz="600" dirty="0"/>
              <a:t>; 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MDACC: MD Anderson Cancer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Center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; </a:t>
            </a:r>
            <a:r>
              <a:rPr lang="en-NZ" sz="600" dirty="0"/>
              <a:t>Mo.: </a:t>
            </a:r>
            <a:r>
              <a:rPr lang="en-NZ" sz="600" dirty="0" err="1"/>
              <a:t>Monate</a:t>
            </a:r>
            <a:r>
              <a:rPr lang="en-NZ" sz="600" dirty="0"/>
              <a:t>; rez./</a:t>
            </a:r>
            <a:r>
              <a:rPr lang="en-NZ" sz="600" dirty="0" err="1"/>
              <a:t>refr</a:t>
            </a:r>
            <a:r>
              <a:rPr lang="en-NZ" sz="600" dirty="0"/>
              <a:t>. Ph- B-ALL: </a:t>
            </a:r>
            <a:r>
              <a:rPr lang="en-NZ" sz="600" dirty="0" err="1"/>
              <a:t>rezidivierte</a:t>
            </a:r>
            <a:r>
              <a:rPr lang="en-NZ" sz="600" dirty="0"/>
              <a:t> und/</a:t>
            </a:r>
            <a:r>
              <a:rPr lang="en-NZ" sz="600" dirty="0" err="1"/>
              <a:t>oder</a:t>
            </a:r>
            <a:r>
              <a:rPr lang="en-NZ" sz="600" dirty="0"/>
              <a:t> </a:t>
            </a:r>
            <a:r>
              <a:rPr lang="en-NZ" sz="600" dirty="0" err="1"/>
              <a:t>refraktäre</a:t>
            </a:r>
            <a:r>
              <a:rPr lang="en-NZ" sz="600" dirty="0"/>
              <a:t> B-Zell-ALL; S1/S2: 1./2. Salvage-</a:t>
            </a:r>
            <a:r>
              <a:rPr lang="en-NZ" sz="600" dirty="0" err="1"/>
              <a:t>Therapie</a:t>
            </a:r>
            <a:r>
              <a:rPr lang="en-NZ" sz="600" dirty="0"/>
              <a:t>; VOD: </a:t>
            </a:r>
            <a:r>
              <a:rPr lang="de-DE" sz="600" kern="0" dirty="0"/>
              <a:t>venöse okklusive Leberkrankheit</a:t>
            </a:r>
            <a:r>
              <a:rPr lang="en-NZ" sz="600" dirty="0"/>
              <a:t>. </a:t>
            </a:r>
          </a:p>
          <a:p>
            <a:r>
              <a:rPr lang="en-NZ" sz="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NCT01371630</a:t>
            </a:r>
            <a:r>
              <a:rPr lang="en-NZ" sz="600" dirty="0"/>
              <a:t>. </a:t>
            </a:r>
            <a:r>
              <a:rPr lang="en-NZ" sz="6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Kantarjian H et al. J </a:t>
            </a:r>
            <a:r>
              <a:rPr lang="en-NZ" sz="600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Hematol</a:t>
            </a:r>
            <a:r>
              <a:rPr lang="en-NZ" sz="6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Oncol. 2023;16(1):44.</a:t>
            </a:r>
            <a:r>
              <a:rPr lang="en-NZ" sz="600" dirty="0"/>
              <a:t> </a:t>
            </a:r>
            <a:r>
              <a:rPr lang="en-NZ" sz="6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Short N et al. EHA 2023, Abstract S119.</a:t>
            </a:r>
            <a:endParaRPr lang="en-NZ" sz="600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8673C005-B610-F102-F58A-B1F330F03928}"/>
              </a:ext>
            </a:extLst>
          </p:cNvPr>
          <p:cNvGraphicFramePr>
            <a:graphicFrameLocks noGrp="1"/>
          </p:cNvGraphicFramePr>
          <p:nvPr/>
        </p:nvGraphicFramePr>
        <p:xfrm>
          <a:off x="395999" y="1280011"/>
          <a:ext cx="6516000" cy="272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3603682923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1550184273"/>
                    </a:ext>
                  </a:extLst>
                </a:gridCol>
              </a:tblGrid>
              <a:tr h="230901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n (%) </a:t>
                      </a: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oder</a:t>
                      </a:r>
                      <a:r>
                        <a:rPr lang="de-DE" sz="1000" baseline="0" dirty="0"/>
                        <a:t> </a:t>
                      </a:r>
                      <a:r>
                        <a:rPr lang="de-DE" sz="1000" dirty="0"/>
                        <a:t>Median [Spanne]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de-DE" sz="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7200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dirty="0"/>
                        <a:t>Gesamt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dirty="0"/>
                        <a:t>(n = 110)</a:t>
                      </a:r>
                    </a:p>
                  </a:txBody>
                  <a:tcPr marT="36000" marB="360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dirty="0"/>
                        <a:t>Mini-HCVD + </a:t>
                      </a:r>
                      <a:r>
                        <a:rPr lang="de-DE" sz="1000" dirty="0" err="1"/>
                        <a:t>Ino</a:t>
                      </a:r>
                      <a:endParaRPr lang="de-DE" sz="10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dirty="0"/>
                        <a:t>(n = 67)</a:t>
                      </a:r>
                    </a:p>
                  </a:txBody>
                  <a:tcPr marT="36000" marB="360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dirty="0"/>
                        <a:t>Mini-HCVD + </a:t>
                      </a:r>
                      <a:r>
                        <a:rPr lang="de-DE" sz="1000" dirty="0" err="1"/>
                        <a:t>Ino</a:t>
                      </a:r>
                      <a:r>
                        <a:rPr lang="de-DE" sz="1000" dirty="0"/>
                        <a:t> + Blin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dirty="0"/>
                        <a:t>(n = 43)</a:t>
                      </a:r>
                    </a:p>
                  </a:txBody>
                  <a:tcPr marT="36000" marB="360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9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000" b="0" baseline="0" dirty="0"/>
                        <a:t>Alter, Jahre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37 </a:t>
                      </a:r>
                      <a:r>
                        <a:rPr lang="de-DE" sz="1000" baseline="0"/>
                        <a:t>[17–87</a:t>
                      </a:r>
                      <a:r>
                        <a:rPr lang="de-DE" sz="1000" baseline="0" dirty="0"/>
                        <a:t>]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34 [17–87]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42 [18–79]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9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000" b="0" baseline="0" dirty="0" err="1"/>
                        <a:t>Salvage</a:t>
                      </a:r>
                      <a:r>
                        <a:rPr lang="de-DE" sz="1000" b="0" baseline="0" dirty="0"/>
                        <a:t>-Status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000" b="0" baseline="0" dirty="0"/>
                        <a:t>     S1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000" b="0" baseline="0" dirty="0"/>
                        <a:t>        S1, primär refraktär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000" b="0" baseline="0" dirty="0"/>
                        <a:t>        S1, CRD1 &lt; 12 Mo.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000" b="0" baseline="0" dirty="0"/>
                        <a:t>        S1, </a:t>
                      </a:r>
                      <a:r>
                        <a:rPr lang="de-DE" sz="1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CRD1 ≥ 12 Mo.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≥ S2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1000" baseline="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79 (72 %)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15 (14 %)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26 (24 %)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38 (35 %)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31 (28 %)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1000" baseline="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38 (57 %)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5 (7 %)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17 (25 %)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16 (24 %)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29 (43 %)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1000" baseline="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41 (95 %)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10 (23 %)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9 (21 %)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22 (51 %)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2 (5 %)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9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000" b="0" baseline="0" dirty="0"/>
                        <a:t>Vorherige </a:t>
                      </a:r>
                      <a:r>
                        <a:rPr lang="de-DE" sz="1000" b="0" baseline="0" dirty="0" err="1"/>
                        <a:t>alloSZT</a:t>
                      </a:r>
                      <a:endParaRPr lang="de-DE" sz="1000" b="0" baseline="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21 (19 %)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19 (28 %)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2 (5 %)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9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000" b="0" baseline="0" dirty="0"/>
                        <a:t>Karyotyp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000" b="0" baseline="0" dirty="0"/>
                        <a:t>     </a:t>
                      </a:r>
                      <a:r>
                        <a:rPr lang="de-DE" sz="1000" baseline="0" dirty="0"/>
                        <a:t>diploid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000" b="0" baseline="0" dirty="0"/>
                        <a:t>     </a:t>
                      </a:r>
                      <a:r>
                        <a:rPr lang="de-DE" sz="1000" b="0" i="1" baseline="0" dirty="0"/>
                        <a:t>KMT2A</a:t>
                      </a:r>
                      <a:r>
                        <a:rPr lang="de-DE" sz="1000" b="0" baseline="0" dirty="0"/>
                        <a:t>-Rearrangement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000" b="0" baseline="0" dirty="0"/>
                        <a:t>     </a:t>
                      </a:r>
                      <a:r>
                        <a:rPr lang="de-DE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verschiedene</a:t>
                      </a: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de-DE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IM/ND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1000" baseline="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28 (25 %)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10 (9 %)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58 (53 %)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16 (15 %)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1000" baseline="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14 (21 %)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8 (12 %)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35 (52 %)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10 (15 %)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1000" baseline="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14 (33 %)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2 (5 %)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23 (54 %)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6 (14 %)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64DC1ABA-9DF6-0E83-25D4-87EE9FA8EDCB}"/>
              </a:ext>
            </a:extLst>
          </p:cNvPr>
          <p:cNvSpPr txBox="1"/>
          <p:nvPr/>
        </p:nvSpPr>
        <p:spPr>
          <a:xfrm>
            <a:off x="312179" y="941754"/>
            <a:ext cx="2407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/>
              <a:t>Patientencharakteristika</a:t>
            </a:r>
            <a:endParaRPr lang="de-DE" sz="1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466509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79512" y="1761661"/>
            <a:ext cx="8785101" cy="1512169"/>
          </a:xfrm>
        </p:spPr>
        <p:txBody>
          <a:bodyPr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Diese Präsentation ist urheberechtlich geschützt durch </a:t>
            </a:r>
            <a:r>
              <a:rPr lang="de-DE" sz="2000" dirty="0" err="1">
                <a:solidFill>
                  <a:schemeClr val="tx1"/>
                </a:solidFill>
              </a:rPr>
              <a:t>Amgen</a:t>
            </a:r>
            <a:r>
              <a:rPr lang="de-DE" sz="2000" dirty="0">
                <a:solidFill>
                  <a:schemeClr val="tx1"/>
                </a:solidFill>
              </a:rPr>
              <a:t> GmbH. </a:t>
            </a:r>
            <a:r>
              <a:rPr lang="de-DE" sz="2000" dirty="0" err="1">
                <a:solidFill>
                  <a:schemeClr val="tx1"/>
                </a:solidFill>
              </a:rPr>
              <a:t>Amgen</a:t>
            </a:r>
            <a:r>
              <a:rPr lang="de-DE" sz="2000" dirty="0">
                <a:solidFill>
                  <a:schemeClr val="tx1"/>
                </a:solidFill>
              </a:rPr>
              <a:t> GmbH stellt dieses Präsentationsmaterial für Angehörige des medizinischen Fachkreises mit Zugang zur </a:t>
            </a:r>
            <a:r>
              <a:rPr lang="de-DE" sz="2000" dirty="0" err="1">
                <a:solidFill>
                  <a:schemeClr val="tx1"/>
                </a:solidFill>
              </a:rPr>
              <a:t>Oncology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Horizons</a:t>
            </a:r>
            <a:r>
              <a:rPr lang="de-DE" sz="2000" dirty="0">
                <a:solidFill>
                  <a:schemeClr val="tx1"/>
                </a:solidFill>
              </a:rPr>
              <a:t> Webseite zur Verfügung. Es dient ausschließlich zur eigenen Verwendung und darf nicht an Dritte weitergeleitet werden. Es dürfen keine inhaltlichen Änderungen vorgenommen werden.</a:t>
            </a:r>
          </a:p>
        </p:txBody>
      </p:sp>
      <p:sp>
        <p:nvSpPr>
          <p:cNvPr id="2" name="Rectangle 1"/>
          <p:cNvSpPr/>
          <p:nvPr/>
        </p:nvSpPr>
        <p:spPr>
          <a:xfrm rot="5400000">
            <a:off x="8217132" y="4170587"/>
            <a:ext cx="12795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800" b="0" i="0" u="none" strike="noStrike" kern="1200" cap="none" spc="0" normalizeH="0" baseline="0" noProof="0">
                <a:ln>
                  <a:noFill/>
                </a:ln>
                <a:solidFill>
                  <a:srgbClr val="161F4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SC-AT-NP-00098 06.21</a:t>
            </a:r>
            <a:endParaRPr kumimoji="0" lang="de-AT" sz="600" b="0" i="0" u="none" strike="noStrike" kern="1200" cap="none" spc="0" normalizeH="0" baseline="0" noProof="0" dirty="0">
              <a:ln>
                <a:noFill/>
              </a:ln>
              <a:solidFill>
                <a:srgbClr val="161F4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71914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8" y="372055"/>
            <a:ext cx="8631995" cy="460195"/>
          </a:xfrm>
        </p:spPr>
        <p:txBody>
          <a:bodyPr/>
          <a:lstStyle/>
          <a:p>
            <a:r>
              <a:rPr lang="de-DE" dirty="0"/>
              <a:t>Mini-HYPER-CVD + </a:t>
            </a:r>
            <a:r>
              <a:rPr lang="de-DE" dirty="0" err="1"/>
              <a:t>Inotuzumb</a:t>
            </a:r>
            <a:r>
              <a:rPr lang="de-DE" dirty="0"/>
              <a:t> </a:t>
            </a:r>
            <a:r>
              <a:rPr lang="de-DE" i="1" dirty="0"/>
              <a:t>± </a:t>
            </a:r>
            <a:r>
              <a:rPr lang="de-DE" i="1" dirty="0" err="1"/>
              <a:t>Blinatumomab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sz="1600" dirty="0">
                <a:solidFill>
                  <a:srgbClr val="000000"/>
                </a:solidFill>
              </a:rPr>
              <a:t>Bei </a:t>
            </a:r>
            <a:r>
              <a:rPr lang="en-GB" sz="1600" dirty="0" err="1">
                <a:solidFill>
                  <a:srgbClr val="000000"/>
                </a:solidFill>
              </a:rPr>
              <a:t>Patienten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mit</a:t>
            </a:r>
            <a:r>
              <a:rPr lang="en-GB" sz="1600" dirty="0">
                <a:solidFill>
                  <a:srgbClr val="000000"/>
                </a:solidFill>
              </a:rPr>
              <a:t> rez./</a:t>
            </a:r>
            <a:r>
              <a:rPr lang="en-GB" sz="1600" dirty="0" err="1">
                <a:solidFill>
                  <a:srgbClr val="000000"/>
                </a:solidFill>
              </a:rPr>
              <a:t>refr</a:t>
            </a:r>
            <a:r>
              <a:rPr lang="en-GB" sz="1600" dirty="0">
                <a:solidFill>
                  <a:srgbClr val="000000"/>
                </a:solidFill>
              </a:rPr>
              <a:t>. Ph</a:t>
            </a:r>
            <a:r>
              <a:rPr lang="en-GB" sz="1600" baseline="30000" dirty="0">
                <a:solidFill>
                  <a:srgbClr val="000000"/>
                </a:solidFill>
              </a:rPr>
              <a:t>-</a:t>
            </a:r>
            <a:r>
              <a:rPr lang="en-GB" sz="1600" dirty="0">
                <a:solidFill>
                  <a:srgbClr val="000000"/>
                </a:solidFill>
              </a:rPr>
              <a:t> B-ALL (Phase-II-</a:t>
            </a:r>
            <a:r>
              <a:rPr lang="en-GB" sz="1600" dirty="0" err="1">
                <a:solidFill>
                  <a:srgbClr val="000000"/>
                </a:solidFill>
              </a:rPr>
              <a:t>Studie</a:t>
            </a:r>
            <a:r>
              <a:rPr lang="en-GB" sz="1600" dirty="0">
                <a:solidFill>
                  <a:srgbClr val="000000"/>
                </a:solidFill>
              </a:rPr>
              <a:t> des MDACC)</a:t>
            </a:r>
            <a:endParaRPr lang="de-DE" sz="1600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D1799A96-3B92-4DA8-B518-E61F93A4051B}"/>
              </a:ext>
            </a:extLst>
          </p:cNvPr>
          <p:cNvSpPr/>
          <p:nvPr/>
        </p:nvSpPr>
        <p:spPr>
          <a:xfrm>
            <a:off x="-2" y="4684150"/>
            <a:ext cx="9144001" cy="46166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* p = 0,047</a:t>
            </a:r>
          </a:p>
          <a:p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ALL: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akute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lymphatische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Leukämie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;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alloSZT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allogene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Stammzelltransplantation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; </a:t>
            </a:r>
            <a:r>
              <a:rPr lang="en-NZ" sz="600" dirty="0"/>
              <a:t>CR: </a:t>
            </a:r>
            <a:r>
              <a:rPr lang="en-NZ" sz="600" dirty="0" err="1"/>
              <a:t>komplette</a:t>
            </a:r>
            <a:r>
              <a:rPr lang="en-NZ" sz="600" dirty="0"/>
              <a:t> Remission; 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HYPER-CVD/H</a:t>
            </a:r>
            <a:r>
              <a:rPr lang="en-NZ" sz="600" dirty="0"/>
              <a:t>CVD: </a:t>
            </a:r>
            <a:r>
              <a:rPr lang="en-NZ" sz="600" dirty="0" err="1"/>
              <a:t>hyperfraktioniert</a:t>
            </a:r>
            <a:r>
              <a:rPr lang="en-NZ" sz="600" dirty="0"/>
              <a:t> </a:t>
            </a:r>
            <a:r>
              <a:rPr lang="en-NZ" sz="600" dirty="0" err="1"/>
              <a:t>Cyclophosphamid</a:t>
            </a:r>
            <a:r>
              <a:rPr lang="en-NZ" sz="600" dirty="0"/>
              <a:t>, </a:t>
            </a:r>
            <a:r>
              <a:rPr lang="en-NZ" sz="600" dirty="0" err="1"/>
              <a:t>Vincristin</a:t>
            </a:r>
            <a:r>
              <a:rPr lang="en-NZ" sz="600" dirty="0"/>
              <a:t>, </a:t>
            </a:r>
            <a:r>
              <a:rPr lang="en-NZ" sz="600" dirty="0" err="1"/>
              <a:t>Dexamethason</a:t>
            </a:r>
            <a:r>
              <a:rPr lang="en-NZ" sz="600" dirty="0"/>
              <a:t>; 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MDACC: MD Anderson Cancer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Center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; </a:t>
            </a:r>
            <a:r>
              <a:rPr lang="en-NZ" sz="600" dirty="0"/>
              <a:t>MRD: </a:t>
            </a:r>
            <a:r>
              <a:rPr lang="en-NZ" sz="600" dirty="0" err="1"/>
              <a:t>minimale</a:t>
            </a:r>
            <a:r>
              <a:rPr lang="en-NZ" sz="600" dirty="0"/>
              <a:t> </a:t>
            </a:r>
            <a:r>
              <a:rPr lang="en-NZ" sz="600" dirty="0" err="1"/>
              <a:t>Resterkrankung</a:t>
            </a:r>
            <a:r>
              <a:rPr lang="en-NZ" sz="600" dirty="0"/>
              <a:t>; rez./</a:t>
            </a:r>
            <a:r>
              <a:rPr lang="en-NZ" sz="600" dirty="0" err="1"/>
              <a:t>refr</a:t>
            </a:r>
            <a:r>
              <a:rPr lang="en-NZ" sz="600" dirty="0"/>
              <a:t>. Ph- B-ALL: </a:t>
            </a:r>
            <a:r>
              <a:rPr lang="en-NZ" sz="600" dirty="0" err="1"/>
              <a:t>rezidivierte</a:t>
            </a:r>
            <a:r>
              <a:rPr lang="en-NZ" sz="600" dirty="0"/>
              <a:t> und/</a:t>
            </a:r>
            <a:r>
              <a:rPr lang="en-NZ" sz="600" dirty="0" err="1"/>
              <a:t>oder</a:t>
            </a:r>
            <a:r>
              <a:rPr lang="en-NZ" sz="600" dirty="0"/>
              <a:t> </a:t>
            </a:r>
            <a:r>
              <a:rPr lang="en-NZ" sz="600" dirty="0" err="1"/>
              <a:t>refraktäre</a:t>
            </a:r>
            <a:r>
              <a:rPr lang="en-NZ" sz="600" dirty="0"/>
              <a:t> B-Zell-ALL; S1/S2/S3: 1./2./3. Salvage-</a:t>
            </a:r>
            <a:r>
              <a:rPr lang="en-NZ" sz="600" dirty="0" err="1"/>
              <a:t>Therapie</a:t>
            </a:r>
            <a:r>
              <a:rPr lang="en-NZ" sz="600" dirty="0"/>
              <a:t>; VOD: </a:t>
            </a:r>
            <a:r>
              <a:rPr lang="de-DE" sz="600" kern="0" dirty="0"/>
              <a:t>venöse okklusive Leberkrankheit</a:t>
            </a:r>
            <a:r>
              <a:rPr lang="en-NZ" sz="600" dirty="0"/>
              <a:t>. </a:t>
            </a:r>
            <a:r>
              <a:rPr lang="en-NZ" sz="600" baseline="30000" dirty="0"/>
              <a:t>#</a:t>
            </a:r>
            <a:r>
              <a:rPr lang="en-NZ" sz="600" dirty="0"/>
              <a:t>sowie </a:t>
            </a:r>
            <a:r>
              <a:rPr lang="de-DE" sz="600" dirty="0"/>
              <a:t>Reduktion der Chemo-Zyklen und Hinzunahme von Blinatumomab (s. Studiendesign). </a:t>
            </a:r>
            <a:endParaRPr lang="en-NZ" sz="600" dirty="0"/>
          </a:p>
          <a:p>
            <a:r>
              <a:rPr lang="en-NZ" sz="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NCT01371630</a:t>
            </a:r>
            <a:r>
              <a:rPr lang="en-NZ" sz="600" dirty="0"/>
              <a:t>. </a:t>
            </a:r>
            <a:r>
              <a:rPr lang="en-NZ" sz="6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Kantarjian H et al. J </a:t>
            </a:r>
            <a:r>
              <a:rPr lang="en-NZ" sz="600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Hematol</a:t>
            </a:r>
            <a:r>
              <a:rPr lang="en-NZ" sz="6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Oncol. 2023;16(1):44.</a:t>
            </a:r>
            <a:r>
              <a:rPr lang="en-NZ" sz="600" dirty="0"/>
              <a:t> </a:t>
            </a:r>
            <a:r>
              <a:rPr lang="en-NZ" sz="6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Short N et al. EHA 2023, Abstract S119.</a:t>
            </a:r>
            <a:endParaRPr lang="de-DE" sz="1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7F9C4C8-74A7-FAAC-C04E-35932FBAF01D}"/>
              </a:ext>
            </a:extLst>
          </p:cNvPr>
          <p:cNvSpPr txBox="1">
            <a:spLocks/>
          </p:cNvSpPr>
          <p:nvPr/>
        </p:nvSpPr>
        <p:spPr>
          <a:xfrm>
            <a:off x="0" y="3914881"/>
            <a:ext cx="9144000" cy="43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0" tIns="0" rIns="0" bIns="0" anchor="ctr"/>
          <a:lstStyle>
            <a:lvl1pPr marL="257175" indent="-257175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 defTabSz="6858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de-DE" sz="1200" b="1" dirty="0">
                <a:solidFill>
                  <a:schemeClr val="bg1"/>
                </a:solidFill>
              </a:rPr>
              <a:t>Besseres Ansprechen in Salvage 1 vs. Salvage 2+.</a:t>
            </a:r>
          </a:p>
          <a:p>
            <a:pPr marL="0" lvl="1" indent="0" algn="ctr" defTabSz="6858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de-DE" sz="1200" b="1" dirty="0">
                <a:solidFill>
                  <a:schemeClr val="bg1"/>
                </a:solidFill>
              </a:rPr>
              <a:t>Reduzierte VOD-Inzidenz nach Reduktion &amp; Fraktionierung der </a:t>
            </a:r>
            <a:r>
              <a:rPr lang="de-DE" sz="1200" b="1" dirty="0" err="1">
                <a:solidFill>
                  <a:schemeClr val="bg1"/>
                </a:solidFill>
              </a:rPr>
              <a:t>Inotuzumab</a:t>
            </a:r>
            <a:r>
              <a:rPr lang="de-DE" sz="1200" b="1" dirty="0">
                <a:solidFill>
                  <a:schemeClr val="bg1"/>
                </a:solidFill>
              </a:rPr>
              <a:t>-Dosis</a:t>
            </a:r>
            <a:r>
              <a:rPr lang="de-DE" sz="1200" b="1" baseline="30000" dirty="0">
                <a:solidFill>
                  <a:schemeClr val="bg1"/>
                </a:solidFill>
              </a:rPr>
              <a:t>#</a:t>
            </a:r>
            <a:r>
              <a:rPr lang="de-DE" sz="1200" b="1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77AA5ABB-31EA-6E8D-33C7-DA6E224B0268}"/>
              </a:ext>
            </a:extLst>
          </p:cNvPr>
          <p:cNvGraphicFramePr>
            <a:graphicFrameLocks noGrp="1"/>
          </p:cNvGraphicFramePr>
          <p:nvPr/>
        </p:nvGraphicFramePr>
        <p:xfrm>
          <a:off x="385414" y="1462110"/>
          <a:ext cx="3600000" cy="203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603682923"/>
                    </a:ext>
                  </a:extLst>
                </a:gridCol>
              </a:tblGrid>
              <a:tr h="230901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n (%)</a:t>
                      </a:r>
                      <a:endParaRPr lang="de-DE" sz="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7200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dirty="0"/>
                        <a:t>Gesamt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dirty="0"/>
                        <a:t>(n = 110)</a:t>
                      </a:r>
                    </a:p>
                  </a:txBody>
                  <a:tcPr marT="36000" marB="360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9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Gesamtansprechrate</a:t>
                      </a:r>
                      <a:endParaRPr lang="de-DE" sz="1000" b="0" baseline="0"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000" b="0" baseline="0"/>
                        <a:t>     Patienten in </a:t>
                      </a:r>
                      <a:r>
                        <a:rPr lang="de-DE" sz="1000" b="0" baseline="0" dirty="0"/>
                        <a:t>S1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000" b="0" baseline="0"/>
                        <a:t>     Patienten in </a:t>
                      </a:r>
                      <a:r>
                        <a:rPr lang="de-DE" sz="1000" b="0" baseline="0" dirty="0"/>
                        <a:t>S2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000" b="0" baseline="0"/>
                        <a:t>     Patienten </a:t>
                      </a:r>
                      <a:r>
                        <a:rPr lang="de-DE" sz="1000" b="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de-DE" sz="1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S3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91 (83 %)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93 %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59 %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57 %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9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aseline="0" dirty="0"/>
                        <a:t>69 (63 %)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9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000" b="0" baseline="0" dirty="0"/>
                        <a:t>MRD-Negativitätsrate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000" b="0" baseline="0" dirty="0"/>
                        <a:t>     in S1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000" b="0" baseline="0" dirty="0"/>
                        <a:t>     </a:t>
                      </a:r>
                      <a:r>
                        <a:rPr lang="de-DE" sz="1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≥ S2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1000" baseline="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93 %*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67 %*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9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alloSZT</a:t>
                      </a:r>
                      <a:r>
                        <a:rPr lang="de-DE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-Rate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53 (48 %)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DFDF9107-31E9-C784-5AF1-4ACBE4B11F34}"/>
              </a:ext>
            </a:extLst>
          </p:cNvPr>
          <p:cNvSpPr/>
          <p:nvPr/>
        </p:nvSpPr>
        <p:spPr bwMode="auto">
          <a:xfrm>
            <a:off x="385414" y="1100036"/>
            <a:ext cx="3600000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Ansprechen</a:t>
            </a:r>
            <a:endParaRPr kumimoji="0" lang="de-DE" sz="140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795E493-7D0E-D23E-61EF-6110659FA928}"/>
              </a:ext>
            </a:extLst>
          </p:cNvPr>
          <p:cNvSpPr/>
          <p:nvPr/>
        </p:nvSpPr>
        <p:spPr bwMode="auto">
          <a:xfrm>
            <a:off x="4678522" y="1144897"/>
            <a:ext cx="3600000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Verträglichkeit</a:t>
            </a:r>
            <a:endParaRPr kumimoji="0" lang="de-DE" sz="140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0867E0DC-EED2-67BF-1764-79100EC25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858" y="1501633"/>
            <a:ext cx="3936182" cy="10733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t" anchorCtr="0" compatLnSpc="1">
            <a:prstTxWarp prst="textNoShape">
              <a:avLst/>
            </a:prstTxWarp>
            <a:spAutoFit/>
          </a:bodyPr>
          <a:lstStyle/>
          <a:p>
            <a:pPr marL="177800" lvl="0" indent="-1778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100" dirty="0">
                <a:solidFill>
                  <a:srgbClr val="202124"/>
                </a:solidFill>
                <a:latin typeface="Arial"/>
              </a:rPr>
              <a:t>Eine </a:t>
            </a:r>
            <a:r>
              <a:rPr lang="de-DE" altLang="de-DE" sz="1100" b="1" dirty="0">
                <a:solidFill>
                  <a:srgbClr val="202124"/>
                </a:solidFill>
                <a:latin typeface="Arial"/>
              </a:rPr>
              <a:t>VOD</a:t>
            </a:r>
            <a:r>
              <a:rPr lang="de-DE" altLang="de-DE" sz="1100" dirty="0">
                <a:solidFill>
                  <a:srgbClr val="202124"/>
                </a:solidFill>
                <a:latin typeface="Arial"/>
              </a:rPr>
              <a:t> trat bei insgesamt </a:t>
            </a:r>
            <a:r>
              <a:rPr lang="de-DE" altLang="de-DE" sz="1100" b="1" dirty="0">
                <a:solidFill>
                  <a:srgbClr val="202124"/>
                </a:solidFill>
                <a:latin typeface="Arial"/>
              </a:rPr>
              <a:t>10 (9 %) </a:t>
            </a:r>
            <a:r>
              <a:rPr lang="de-DE" altLang="de-DE" sz="1100" dirty="0">
                <a:solidFill>
                  <a:srgbClr val="202124"/>
                </a:solidFill>
                <a:latin typeface="Arial"/>
              </a:rPr>
              <a:t>der </a:t>
            </a:r>
            <a:r>
              <a:rPr lang="de-DE" altLang="de-DE" sz="1100">
                <a:solidFill>
                  <a:srgbClr val="202124"/>
                </a:solidFill>
                <a:latin typeface="Arial"/>
              </a:rPr>
              <a:t>Patienten auf</a:t>
            </a:r>
          </a:p>
          <a:p>
            <a:pPr marL="177800" lvl="0" indent="-1778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100">
                <a:solidFill>
                  <a:srgbClr val="202124"/>
                </a:solidFill>
                <a:latin typeface="Arial"/>
              </a:rPr>
              <a:t>Die </a:t>
            </a:r>
            <a:r>
              <a:rPr lang="de-DE" altLang="de-DE" sz="1100" b="1">
                <a:solidFill>
                  <a:srgbClr val="202124"/>
                </a:solidFill>
                <a:latin typeface="Arial"/>
              </a:rPr>
              <a:t>VOD-Inzidenz nahm nach</a:t>
            </a:r>
            <a:r>
              <a:rPr lang="de-DE" altLang="de-DE" sz="1100">
                <a:solidFill>
                  <a:srgbClr val="202124"/>
                </a:solidFill>
                <a:latin typeface="Arial"/>
              </a:rPr>
              <a:t> </a:t>
            </a:r>
            <a:r>
              <a:rPr lang="de-DE" altLang="de-DE" sz="1100" b="1">
                <a:solidFill>
                  <a:srgbClr val="202124"/>
                </a:solidFill>
                <a:latin typeface="Arial"/>
              </a:rPr>
              <a:t>Therapie-Umstellung</a:t>
            </a:r>
            <a:r>
              <a:rPr lang="de-DE" altLang="de-DE" sz="1100">
                <a:solidFill>
                  <a:srgbClr val="202124"/>
                </a:solidFill>
                <a:latin typeface="Arial"/>
              </a:rPr>
              <a:t> mit Reduktion der Chemo-Zyklen, einer verringerten und fraktionierten </a:t>
            </a:r>
            <a:r>
              <a:rPr lang="de-DE" altLang="de-DE" sz="1100" dirty="0" err="1">
                <a:solidFill>
                  <a:srgbClr val="202124"/>
                </a:solidFill>
                <a:latin typeface="Arial"/>
              </a:rPr>
              <a:t>Inotuzumab</a:t>
            </a:r>
            <a:r>
              <a:rPr lang="de-DE" altLang="de-DE" sz="1100" dirty="0">
                <a:solidFill>
                  <a:srgbClr val="202124"/>
                </a:solidFill>
                <a:latin typeface="Arial"/>
              </a:rPr>
              <a:t>-Dosis und Hinzunahme von </a:t>
            </a:r>
            <a:r>
              <a:rPr lang="de-DE" altLang="de-DE" sz="1100" dirty="0" err="1">
                <a:solidFill>
                  <a:srgbClr val="202124"/>
                </a:solidFill>
                <a:latin typeface="Arial"/>
              </a:rPr>
              <a:t>Blinatumomab</a:t>
            </a:r>
            <a:r>
              <a:rPr lang="de-DE" altLang="de-DE" sz="1100" dirty="0">
                <a:solidFill>
                  <a:srgbClr val="202124"/>
                </a:solidFill>
                <a:latin typeface="Arial"/>
              </a:rPr>
              <a:t> von </a:t>
            </a:r>
            <a:r>
              <a:rPr lang="de-DE" altLang="de-DE" sz="1100">
                <a:solidFill>
                  <a:srgbClr val="202124"/>
                </a:solidFill>
                <a:latin typeface="Arial"/>
              </a:rPr>
              <a:t>13 % (9 von 67 Pat.)</a:t>
            </a:r>
            <a:r>
              <a:rPr lang="de-DE" altLang="de-DE" sz="1100" b="1">
                <a:solidFill>
                  <a:srgbClr val="202124"/>
                </a:solidFill>
                <a:latin typeface="Arial"/>
              </a:rPr>
              <a:t> </a:t>
            </a:r>
            <a:r>
              <a:rPr lang="de-DE" altLang="de-DE" sz="1100" b="1" dirty="0">
                <a:solidFill>
                  <a:srgbClr val="202124"/>
                </a:solidFill>
                <a:latin typeface="Arial"/>
              </a:rPr>
              <a:t>auf 2 </a:t>
            </a:r>
            <a:r>
              <a:rPr lang="de-DE" altLang="de-DE" sz="1100" b="1">
                <a:solidFill>
                  <a:srgbClr val="202124"/>
                </a:solidFill>
                <a:latin typeface="Arial"/>
              </a:rPr>
              <a:t>% </a:t>
            </a:r>
            <a:r>
              <a:rPr lang="de-DE" altLang="de-DE" sz="1100">
                <a:solidFill>
                  <a:srgbClr val="202124"/>
                </a:solidFill>
                <a:latin typeface="Arial"/>
              </a:rPr>
              <a:t>(1 von 43 Pat.) </a:t>
            </a:r>
            <a:r>
              <a:rPr lang="de-DE" altLang="de-DE" sz="1100" b="1">
                <a:solidFill>
                  <a:srgbClr val="202124"/>
                </a:solidFill>
                <a:latin typeface="Arial"/>
              </a:rPr>
              <a:t>ab </a:t>
            </a:r>
            <a:r>
              <a:rPr lang="de-DE" altLang="de-DE" sz="1100" dirty="0">
                <a:solidFill>
                  <a:srgbClr val="202124"/>
                </a:solidFill>
                <a:latin typeface="Arial"/>
              </a:rPr>
              <a:t>(p = 0,056)</a:t>
            </a:r>
            <a:endParaRPr kumimoji="0" lang="de-DE" altLang="de-DE" sz="1100" b="0" i="0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3753041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8" y="372055"/>
            <a:ext cx="8631995" cy="460195"/>
          </a:xfrm>
        </p:spPr>
        <p:txBody>
          <a:bodyPr/>
          <a:lstStyle/>
          <a:p>
            <a:r>
              <a:rPr lang="de-DE" dirty="0"/>
              <a:t>Mini-HYPER-CVD + </a:t>
            </a:r>
            <a:r>
              <a:rPr lang="de-DE" dirty="0" err="1"/>
              <a:t>Inotuzumb</a:t>
            </a:r>
            <a:r>
              <a:rPr lang="de-DE" dirty="0"/>
              <a:t> </a:t>
            </a:r>
            <a:r>
              <a:rPr lang="de-DE" i="1" dirty="0"/>
              <a:t>± </a:t>
            </a:r>
            <a:r>
              <a:rPr lang="de-DE" i="1" dirty="0" err="1"/>
              <a:t>Blinatumomab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sz="1600" dirty="0">
                <a:solidFill>
                  <a:srgbClr val="000000"/>
                </a:solidFill>
              </a:rPr>
              <a:t>Bei </a:t>
            </a:r>
            <a:r>
              <a:rPr lang="en-GB" sz="1600" dirty="0" err="1">
                <a:solidFill>
                  <a:srgbClr val="000000"/>
                </a:solidFill>
              </a:rPr>
              <a:t>Patienten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mit</a:t>
            </a:r>
            <a:r>
              <a:rPr lang="en-GB" sz="1600" dirty="0">
                <a:solidFill>
                  <a:srgbClr val="000000"/>
                </a:solidFill>
              </a:rPr>
              <a:t> rez./</a:t>
            </a:r>
            <a:r>
              <a:rPr lang="en-GB" sz="1600" dirty="0" err="1">
                <a:solidFill>
                  <a:srgbClr val="000000"/>
                </a:solidFill>
              </a:rPr>
              <a:t>refr</a:t>
            </a:r>
            <a:r>
              <a:rPr lang="en-GB" sz="1600" dirty="0">
                <a:solidFill>
                  <a:srgbClr val="000000"/>
                </a:solidFill>
              </a:rPr>
              <a:t>. Ph</a:t>
            </a:r>
            <a:r>
              <a:rPr lang="en-GB" sz="1600" baseline="30000" dirty="0">
                <a:solidFill>
                  <a:srgbClr val="000000"/>
                </a:solidFill>
              </a:rPr>
              <a:t>-</a:t>
            </a:r>
            <a:r>
              <a:rPr lang="en-GB" sz="1600" dirty="0">
                <a:solidFill>
                  <a:srgbClr val="000000"/>
                </a:solidFill>
              </a:rPr>
              <a:t> B-ALL (Phase-II-</a:t>
            </a:r>
            <a:r>
              <a:rPr lang="en-GB" sz="1600" dirty="0" err="1">
                <a:solidFill>
                  <a:srgbClr val="000000"/>
                </a:solidFill>
              </a:rPr>
              <a:t>Studie</a:t>
            </a:r>
            <a:r>
              <a:rPr lang="en-GB" sz="1600" dirty="0">
                <a:solidFill>
                  <a:srgbClr val="000000"/>
                </a:solidFill>
              </a:rPr>
              <a:t> des MDACC)</a:t>
            </a:r>
            <a:endParaRPr lang="de-DE" sz="1600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D1799A96-3B92-4DA8-B518-E61F93A4051B}"/>
              </a:ext>
            </a:extLst>
          </p:cNvPr>
          <p:cNvSpPr/>
          <p:nvPr/>
        </p:nvSpPr>
        <p:spPr>
          <a:xfrm>
            <a:off x="-2" y="4776483"/>
            <a:ext cx="914399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kumimoji="0" lang="en-NZ" sz="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ALL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akute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lymphatische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Leukämie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; Blin: Blinatumomab; HYPER-CVD/H</a:t>
            </a:r>
            <a:r>
              <a:rPr lang="en-NZ" sz="600" dirty="0"/>
              <a:t>CVD: </a:t>
            </a:r>
            <a:r>
              <a:rPr lang="en-NZ" sz="600" dirty="0" err="1"/>
              <a:t>hyperfraktioniert</a:t>
            </a:r>
            <a:r>
              <a:rPr lang="en-NZ" sz="600" dirty="0"/>
              <a:t> </a:t>
            </a:r>
            <a:r>
              <a:rPr lang="en-NZ" sz="600" dirty="0" err="1"/>
              <a:t>Cyclophosphamid</a:t>
            </a:r>
            <a:r>
              <a:rPr lang="en-NZ" sz="600" dirty="0"/>
              <a:t>, </a:t>
            </a:r>
            <a:r>
              <a:rPr lang="en-NZ" sz="600" dirty="0" err="1"/>
              <a:t>Vincristin</a:t>
            </a:r>
            <a:r>
              <a:rPr lang="en-NZ" sz="600" dirty="0"/>
              <a:t>, </a:t>
            </a:r>
            <a:r>
              <a:rPr lang="en-NZ" sz="600" dirty="0" err="1"/>
              <a:t>Dexamethason</a:t>
            </a:r>
            <a:r>
              <a:rPr lang="en-NZ" sz="600" dirty="0"/>
              <a:t>; </a:t>
            </a:r>
            <a:r>
              <a:rPr lang="en-NZ" sz="600" dirty="0" err="1"/>
              <a:t>Ino</a:t>
            </a:r>
            <a:r>
              <a:rPr lang="en-NZ" sz="600" dirty="0"/>
              <a:t>: </a:t>
            </a:r>
            <a:r>
              <a:rPr lang="en-NZ" sz="600" dirty="0" err="1"/>
              <a:t>Inotuzumab</a:t>
            </a:r>
            <a:r>
              <a:rPr lang="en-NZ" sz="600" dirty="0"/>
              <a:t>; KI: </a:t>
            </a:r>
            <a:r>
              <a:rPr lang="en-NZ" sz="600" dirty="0" err="1"/>
              <a:t>Konfidenzintervall</a:t>
            </a:r>
            <a:r>
              <a:rPr lang="en-NZ" sz="600" dirty="0"/>
              <a:t>; 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MDACC: MD Anderson Cancer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Center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; </a:t>
            </a:r>
            <a:r>
              <a:rPr lang="en-NZ" sz="600" dirty="0"/>
              <a:t>OS: </a:t>
            </a:r>
            <a:r>
              <a:rPr lang="en-NZ" sz="600" dirty="0" err="1"/>
              <a:t>Gesamtüberleben</a:t>
            </a:r>
            <a:r>
              <a:rPr lang="en-NZ" sz="600" dirty="0"/>
              <a:t>; </a:t>
            </a:r>
            <a:br>
              <a:rPr lang="en-NZ" sz="600" dirty="0"/>
            </a:br>
            <a:r>
              <a:rPr lang="en-NZ" sz="600" dirty="0"/>
              <a:t>rez./</a:t>
            </a:r>
            <a:r>
              <a:rPr lang="en-NZ" sz="600" dirty="0" err="1"/>
              <a:t>refr</a:t>
            </a:r>
            <a:r>
              <a:rPr lang="en-NZ" sz="600" dirty="0"/>
              <a:t>. Ph- B-ALL: </a:t>
            </a:r>
            <a:r>
              <a:rPr lang="en-NZ" sz="600" dirty="0" err="1"/>
              <a:t>rezidivierte</a:t>
            </a:r>
            <a:r>
              <a:rPr lang="en-NZ" sz="600" dirty="0"/>
              <a:t> und/</a:t>
            </a:r>
            <a:r>
              <a:rPr lang="en-NZ" sz="600" dirty="0" err="1"/>
              <a:t>oder</a:t>
            </a:r>
            <a:r>
              <a:rPr lang="en-NZ" sz="600" dirty="0"/>
              <a:t> </a:t>
            </a:r>
            <a:r>
              <a:rPr lang="en-NZ" sz="600" dirty="0" err="1"/>
              <a:t>refraktäre</a:t>
            </a:r>
            <a:r>
              <a:rPr lang="en-NZ" sz="600" dirty="0"/>
              <a:t> B-Zell-ALL; RFS: </a:t>
            </a:r>
            <a:r>
              <a:rPr lang="en-NZ" sz="600" dirty="0" err="1"/>
              <a:t>rezidivfreies</a:t>
            </a:r>
            <a:r>
              <a:rPr lang="en-NZ" sz="600" dirty="0"/>
              <a:t> </a:t>
            </a:r>
            <a:r>
              <a:rPr lang="en-NZ" sz="600" dirty="0" err="1"/>
              <a:t>Überleben</a:t>
            </a:r>
            <a:r>
              <a:rPr lang="en-NZ" sz="600" dirty="0"/>
              <a:t>; S1/S2: 1./2. Salvage-</a:t>
            </a:r>
            <a:r>
              <a:rPr lang="en-NZ" sz="600" dirty="0" err="1"/>
              <a:t>Therapie</a:t>
            </a:r>
            <a:r>
              <a:rPr lang="en-NZ" sz="600"/>
              <a:t>. *sowie </a:t>
            </a:r>
            <a:r>
              <a:rPr lang="de-DE" sz="600"/>
              <a:t>Reduktion der Chemo-Zyklen und verringerter und fraktionierter Inotuzumab-Dosis (s. Studiendesign). </a:t>
            </a:r>
            <a:endParaRPr lang="en-NZ" sz="600" dirty="0"/>
          </a:p>
          <a:p>
            <a:r>
              <a:rPr lang="en-NZ" sz="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NCT01371630</a:t>
            </a:r>
            <a:r>
              <a:rPr lang="en-NZ" sz="600"/>
              <a:t>. </a:t>
            </a:r>
            <a:r>
              <a:rPr lang="en-NZ" sz="600" baseline="30000"/>
              <a:t>1</a:t>
            </a:r>
            <a:r>
              <a:rPr lang="en-NZ" sz="600"/>
              <a:t> </a:t>
            </a:r>
            <a:r>
              <a:rPr lang="en-NZ" sz="60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Kantarjian </a:t>
            </a:r>
            <a:r>
              <a:rPr lang="en-NZ" sz="6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 et al. J </a:t>
            </a:r>
            <a:r>
              <a:rPr lang="en-NZ" sz="600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Hematol</a:t>
            </a:r>
            <a:r>
              <a:rPr lang="en-NZ" sz="6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Oncol. 2023;16(1):44</a:t>
            </a:r>
            <a:r>
              <a:rPr lang="en-NZ" sz="60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NZ" sz="600"/>
              <a:t> ² </a:t>
            </a:r>
            <a:r>
              <a:rPr lang="en-NZ" sz="60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Short </a:t>
            </a:r>
            <a:r>
              <a:rPr lang="en-NZ" sz="6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 et al. EHA 2023, Abstract S119.</a:t>
            </a:r>
            <a:endParaRPr lang="de-DE" sz="1400" dirty="0"/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CC093F64-8FB8-4AAE-B1D5-121F0BC478E3}"/>
              </a:ext>
            </a:extLst>
          </p:cNvPr>
          <p:cNvSpPr/>
          <p:nvPr/>
        </p:nvSpPr>
        <p:spPr bwMode="auto">
          <a:xfrm>
            <a:off x="133935" y="1053914"/>
            <a:ext cx="4438064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Gesamtüberleben (OS) &amp; </a:t>
            </a:r>
            <a:b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de-DE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rezidivfreies</a:t>
            </a: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Überleben (</a:t>
            </a:r>
            <a:r>
              <a:rPr kumimoji="0" lang="de-DE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RFS)</a:t>
            </a:r>
            <a:r>
              <a:rPr lang="de-DE" sz="1400" baseline="30000">
                <a:latin typeface="Arial" charset="0"/>
              </a:rPr>
              <a:t>1</a:t>
            </a:r>
            <a:endParaRPr kumimoji="0" lang="de-DE" sz="140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FBCB6A1-D266-74A7-AED2-5BB0441A1491}"/>
              </a:ext>
            </a:extLst>
          </p:cNvPr>
          <p:cNvSpPr txBox="1"/>
          <p:nvPr/>
        </p:nvSpPr>
        <p:spPr>
          <a:xfrm>
            <a:off x="1713704" y="2238638"/>
            <a:ext cx="18053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rgbClr val="7ECCF3"/>
                </a:solidFill>
              </a:rPr>
              <a:t>3-Jahres-OS-Rate: 40 %</a:t>
            </a:r>
          </a:p>
          <a:p>
            <a:r>
              <a:rPr lang="de-DE" sz="1100" dirty="0">
                <a:solidFill>
                  <a:srgbClr val="145D9C"/>
                </a:solidFill>
              </a:rPr>
              <a:t>3-Jahres-RFS-Rate: 37 %</a:t>
            </a:r>
          </a:p>
        </p:txBody>
      </p:sp>
      <p:graphicFrame>
        <p:nvGraphicFramePr>
          <p:cNvPr id="22" name="Tabelle 22">
            <a:extLst>
              <a:ext uri="{FF2B5EF4-FFF2-40B4-BE49-F238E27FC236}">
                <a16:creationId xmlns:a16="http://schemas.microsoft.com/office/drawing/2014/main" id="{439D9EC2-4E62-02E7-23B3-BFCA62BCDA7B}"/>
              </a:ext>
            </a:extLst>
          </p:cNvPr>
          <p:cNvGraphicFramePr>
            <a:graphicFrameLocks noGrp="1"/>
          </p:cNvGraphicFramePr>
          <p:nvPr/>
        </p:nvGraphicFramePr>
        <p:xfrm>
          <a:off x="1713704" y="1576800"/>
          <a:ext cx="2520000" cy="4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1633511000"/>
                    </a:ext>
                  </a:extLst>
                </a:gridCol>
                <a:gridCol w="294545">
                  <a:extLst>
                    <a:ext uri="{9D8B030D-6E8A-4147-A177-3AD203B41FA5}">
                      <a16:colId xmlns:a16="http://schemas.microsoft.com/office/drawing/2014/main" val="300597393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042988289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167463378"/>
                    </a:ext>
                  </a:extLst>
                </a:gridCol>
                <a:gridCol w="353455">
                  <a:extLst>
                    <a:ext uri="{9D8B030D-6E8A-4147-A177-3AD203B41FA5}">
                      <a16:colId xmlns:a16="http://schemas.microsoft.com/office/drawing/2014/main" val="27819847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DE" sz="600" spc="0" baseline="0" dirty="0"/>
                    </a:p>
                  </a:txBody>
                  <a:tcPr marL="0" marR="0" marT="36000" marB="18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b="1" u="sng" spc="0" baseline="0" dirty="0"/>
                        <a:t>Gesamt</a:t>
                      </a:r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b="1" u="sng" spc="0" baseline="0" dirty="0"/>
                        <a:t>Ereignisse</a:t>
                      </a:r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b="1" u="sng" spc="0" baseline="0" dirty="0"/>
                        <a:t>3 Jahre (95 % KI)</a:t>
                      </a:r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b="1" u="sng" spc="0" baseline="0" dirty="0"/>
                        <a:t>Median</a:t>
                      </a:r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450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600" spc="0" baseline="0" dirty="0"/>
                        <a:t>Gesamtüberleben</a:t>
                      </a:r>
                    </a:p>
                  </a:txBody>
                  <a:tcPr marL="0" marR="0" marT="36000" marB="18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0" baseline="0" dirty="0"/>
                        <a:t>110</a:t>
                      </a:r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0" baseline="0" dirty="0"/>
                        <a:t>69</a:t>
                      </a:r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b="1" spc="0" baseline="0" dirty="0"/>
                        <a:t>40 % </a:t>
                      </a:r>
                      <a:r>
                        <a:rPr lang="de-DE" sz="600" spc="0" baseline="0" dirty="0"/>
                        <a:t>(30–49)</a:t>
                      </a:r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0" baseline="0" dirty="0"/>
                        <a:t>17 Mo.</a:t>
                      </a:r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31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spc="0" baseline="0" dirty="0" err="1"/>
                        <a:t>Rezidivfreies</a:t>
                      </a:r>
                      <a:r>
                        <a:rPr lang="de-DE" sz="600" spc="0" baseline="0" dirty="0"/>
                        <a:t> Überleben</a:t>
                      </a:r>
                    </a:p>
                  </a:txBody>
                  <a:tcPr marL="0" marR="0" marT="36000" marB="18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0" baseline="0" dirty="0"/>
                        <a:t>91</a:t>
                      </a:r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0" baseline="0" dirty="0"/>
                        <a:t>57</a:t>
                      </a:r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b="1" spc="0" baseline="0" dirty="0"/>
                        <a:t>37 % </a:t>
                      </a:r>
                      <a:r>
                        <a:rPr lang="de-DE" sz="600" spc="0" baseline="0" dirty="0"/>
                        <a:t>(27–47)</a:t>
                      </a:r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0" baseline="0" dirty="0"/>
                        <a:t>13 Mo.</a:t>
                      </a:r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185575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04B5285E-14BA-DC42-E0CD-06B952D5CCBF}"/>
              </a:ext>
            </a:extLst>
          </p:cNvPr>
          <p:cNvGraphicFramePr>
            <a:graphicFrameLocks noGrp="1"/>
          </p:cNvGraphicFramePr>
          <p:nvPr/>
        </p:nvGraphicFramePr>
        <p:xfrm>
          <a:off x="4486039" y="1692090"/>
          <a:ext cx="4356000" cy="11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00">
                  <a:extLst>
                    <a:ext uri="{9D8B030D-6E8A-4147-A177-3AD203B41FA5}">
                      <a16:colId xmlns:a16="http://schemas.microsoft.com/office/drawing/2014/main" val="35921086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31067763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60368292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6856819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56602119"/>
                    </a:ext>
                  </a:extLst>
                </a:gridCol>
              </a:tblGrid>
              <a:tr h="2309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dirty="0"/>
                        <a:t>Endpunkt</a:t>
                      </a:r>
                    </a:p>
                  </a:txBody>
                  <a:tcPr marT="36000" marB="360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dirty="0"/>
                        <a:t>Gesamt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dirty="0"/>
                        <a:t>(n = 110)</a:t>
                      </a:r>
                    </a:p>
                  </a:txBody>
                  <a:tcPr marT="36000" marB="360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dirty="0"/>
                        <a:t>S1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dirty="0"/>
                        <a:t>(n = </a:t>
                      </a:r>
                      <a:r>
                        <a:rPr lang="de-DE" sz="1000"/>
                        <a:t>79)</a:t>
                      </a:r>
                      <a:endParaRPr lang="de-DE" sz="1000" dirty="0"/>
                    </a:p>
                  </a:txBody>
                  <a:tcPr marT="36000" marB="360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≥ S2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(n = 31)</a:t>
                      </a:r>
                    </a:p>
                  </a:txBody>
                  <a:tcPr marT="36000" marB="360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p-Wert</a:t>
                      </a:r>
                    </a:p>
                  </a:txBody>
                  <a:tcPr marT="36000" marB="360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9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/>
                        <a:t>4-Jahres-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/>
                        <a:t>OS-Rate</a:t>
                      </a:r>
                      <a:endParaRPr lang="de-DE" sz="1000" baseline="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36 %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/>
                        <a:t>43 %</a:t>
                      </a:r>
                      <a:endParaRPr lang="de-DE" sz="1000" baseline="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18 %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&lt; 0,001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916"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aseline="0"/>
                        <a:t>4-Jahres-RFS-Rate</a:t>
                      </a:r>
                      <a:endParaRPr lang="de-DE" sz="1000" baseline="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aseline="0" dirty="0"/>
                        <a:t>37 %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aseline="0"/>
                        <a:t>38 %</a:t>
                      </a:r>
                      <a:endParaRPr lang="de-DE" sz="1000" baseline="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aseline="0" dirty="0"/>
                        <a:t>27 %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aseline="0" dirty="0"/>
                        <a:t>0,14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Rechteck 11">
            <a:extLst>
              <a:ext uri="{FF2B5EF4-FFF2-40B4-BE49-F238E27FC236}">
                <a16:creationId xmlns:a16="http://schemas.microsoft.com/office/drawing/2014/main" id="{499A0086-73EF-EF8E-BAD3-9FCE6A8DA792}"/>
              </a:ext>
            </a:extLst>
          </p:cNvPr>
          <p:cNvSpPr/>
          <p:nvPr/>
        </p:nvSpPr>
        <p:spPr bwMode="auto">
          <a:xfrm>
            <a:off x="4864578" y="1053914"/>
            <a:ext cx="3636000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Gesamtüberleben </a:t>
            </a:r>
            <a:b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de-DE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nach Salvage-Status</a:t>
            </a:r>
            <a:r>
              <a:rPr lang="de-DE" sz="1400" baseline="30000">
                <a:latin typeface="Arial" charset="0"/>
              </a:rPr>
              <a:t>2</a:t>
            </a:r>
            <a:endParaRPr kumimoji="0" lang="de-DE" sz="1400" i="0" u="none" strike="noStrike" cap="none" normalizeH="0" baseline="30000" dirty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7F9C4C8-74A7-FAAC-C04E-35932FBAF01D}"/>
              </a:ext>
            </a:extLst>
          </p:cNvPr>
          <p:cNvSpPr txBox="1">
            <a:spLocks/>
          </p:cNvSpPr>
          <p:nvPr/>
        </p:nvSpPr>
        <p:spPr>
          <a:xfrm>
            <a:off x="0" y="3914881"/>
            <a:ext cx="9144000" cy="43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0" tIns="0" rIns="0" bIns="0" anchor="ctr"/>
          <a:lstStyle>
            <a:lvl1pPr marL="257175" indent="-257175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 defTabSz="6858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de-DE" sz="1200" b="1">
                <a:solidFill>
                  <a:schemeClr val="bg1"/>
                </a:solidFill>
              </a:rPr>
              <a:t>Besseres Überleben in Salvage 1 </a:t>
            </a:r>
            <a:r>
              <a:rPr lang="de-DE" sz="1200" b="1" dirty="0">
                <a:solidFill>
                  <a:schemeClr val="bg1"/>
                </a:solidFill>
              </a:rPr>
              <a:t>vs</a:t>
            </a:r>
            <a:r>
              <a:rPr lang="de-DE" sz="1200" b="1">
                <a:solidFill>
                  <a:schemeClr val="bg1"/>
                </a:solidFill>
              </a:rPr>
              <a:t>. Salvage 2+</a:t>
            </a:r>
            <a:endParaRPr lang="de-DE" sz="1200" b="1" dirty="0">
              <a:solidFill>
                <a:schemeClr val="bg1"/>
              </a:solidFill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EC425FB8-2E59-A980-1B3C-57D06C3BDD41}"/>
              </a:ext>
            </a:extLst>
          </p:cNvPr>
          <p:cNvCxnSpPr/>
          <p:nvPr/>
        </p:nvCxnSpPr>
        <p:spPr bwMode="auto">
          <a:xfrm flipV="1">
            <a:off x="1875560" y="2827020"/>
            <a:ext cx="0" cy="6359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4202CE88-A816-391D-BBE9-FA8AD62A8939}"/>
              </a:ext>
            </a:extLst>
          </p:cNvPr>
          <p:cNvPicPr>
            <a:picLocks noChangeAspect="1"/>
          </p:cNvPicPr>
          <p:nvPr/>
        </p:nvPicPr>
        <p:blipFill>
          <a:blip r:embed="rId7" r:link="rId8"/>
          <a:srcRect/>
          <a:stretch>
            <a:fillRect/>
          </a:stretch>
        </p:blipFill>
        <p:spPr>
          <a:xfrm>
            <a:off x="641280" y="1510326"/>
            <a:ext cx="3573780" cy="2624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1515071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8" y="372055"/>
            <a:ext cx="8631995" cy="460195"/>
          </a:xfrm>
        </p:spPr>
        <p:txBody>
          <a:bodyPr/>
          <a:lstStyle/>
          <a:p>
            <a:r>
              <a:rPr lang="de-DE" dirty="0"/>
              <a:t>Mini-HYPER-CVD + </a:t>
            </a:r>
            <a:r>
              <a:rPr lang="de-DE" dirty="0" err="1"/>
              <a:t>Inotuzumb</a:t>
            </a:r>
            <a:r>
              <a:rPr lang="de-DE" dirty="0"/>
              <a:t> </a:t>
            </a:r>
            <a:r>
              <a:rPr lang="de-DE" i="1" dirty="0"/>
              <a:t>± </a:t>
            </a:r>
            <a:r>
              <a:rPr lang="de-DE" i="1" dirty="0" err="1"/>
              <a:t>Blinatumomab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sz="1600" dirty="0">
                <a:solidFill>
                  <a:srgbClr val="000000"/>
                </a:solidFill>
              </a:rPr>
              <a:t>Bei </a:t>
            </a:r>
            <a:r>
              <a:rPr lang="en-GB" sz="1600" dirty="0" err="1">
                <a:solidFill>
                  <a:srgbClr val="000000"/>
                </a:solidFill>
              </a:rPr>
              <a:t>Patienten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mit</a:t>
            </a:r>
            <a:r>
              <a:rPr lang="en-GB" sz="1600" dirty="0">
                <a:solidFill>
                  <a:srgbClr val="000000"/>
                </a:solidFill>
              </a:rPr>
              <a:t> rez./</a:t>
            </a:r>
            <a:r>
              <a:rPr lang="en-GB" sz="1600" dirty="0" err="1">
                <a:solidFill>
                  <a:srgbClr val="000000"/>
                </a:solidFill>
              </a:rPr>
              <a:t>refr</a:t>
            </a:r>
            <a:r>
              <a:rPr lang="en-GB" sz="1600" dirty="0">
                <a:solidFill>
                  <a:srgbClr val="000000"/>
                </a:solidFill>
              </a:rPr>
              <a:t>. Ph</a:t>
            </a:r>
            <a:r>
              <a:rPr lang="en-GB" sz="1600" baseline="30000" dirty="0">
                <a:solidFill>
                  <a:srgbClr val="000000"/>
                </a:solidFill>
              </a:rPr>
              <a:t>-</a:t>
            </a:r>
            <a:r>
              <a:rPr lang="en-GB" sz="1600" dirty="0">
                <a:solidFill>
                  <a:srgbClr val="000000"/>
                </a:solidFill>
              </a:rPr>
              <a:t> B-ALL (Phase-II-</a:t>
            </a:r>
            <a:r>
              <a:rPr lang="en-GB" sz="1600" dirty="0" err="1">
                <a:solidFill>
                  <a:srgbClr val="000000"/>
                </a:solidFill>
              </a:rPr>
              <a:t>Studie</a:t>
            </a:r>
            <a:r>
              <a:rPr lang="en-GB" sz="1600" dirty="0">
                <a:solidFill>
                  <a:srgbClr val="000000"/>
                </a:solidFill>
              </a:rPr>
              <a:t> des MDACC)</a:t>
            </a:r>
            <a:endParaRPr lang="de-DE" sz="1600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D1799A96-3B92-4DA8-B518-E61F93A4051B}"/>
              </a:ext>
            </a:extLst>
          </p:cNvPr>
          <p:cNvSpPr/>
          <p:nvPr/>
        </p:nvSpPr>
        <p:spPr>
          <a:xfrm>
            <a:off x="-2" y="4776483"/>
            <a:ext cx="9144001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ALL: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akute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lymphatische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Leukämie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;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alloSZT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allogene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Stammzelltransplantation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; Blin: Blinatumomab; HYPER-CVD/H</a:t>
            </a:r>
            <a:r>
              <a:rPr lang="en-NZ" sz="600" dirty="0"/>
              <a:t>CVD: </a:t>
            </a:r>
            <a:r>
              <a:rPr lang="en-NZ" sz="600" dirty="0" err="1"/>
              <a:t>hyperfraktioniert</a:t>
            </a:r>
            <a:r>
              <a:rPr lang="en-NZ" sz="600" dirty="0"/>
              <a:t> </a:t>
            </a:r>
            <a:r>
              <a:rPr lang="en-NZ" sz="600" dirty="0" err="1"/>
              <a:t>Cyclophosphamid</a:t>
            </a:r>
            <a:r>
              <a:rPr lang="en-NZ" sz="600" dirty="0"/>
              <a:t>, </a:t>
            </a:r>
            <a:r>
              <a:rPr lang="en-NZ" sz="600" dirty="0" err="1"/>
              <a:t>Vincristin</a:t>
            </a:r>
            <a:r>
              <a:rPr lang="en-NZ" sz="600" dirty="0"/>
              <a:t>, </a:t>
            </a:r>
            <a:r>
              <a:rPr lang="en-NZ" sz="600" dirty="0" err="1"/>
              <a:t>Dexamethason</a:t>
            </a:r>
            <a:r>
              <a:rPr lang="en-NZ" sz="600" dirty="0"/>
              <a:t>; </a:t>
            </a:r>
            <a:r>
              <a:rPr lang="en-NZ" sz="600" dirty="0" err="1"/>
              <a:t>Ino</a:t>
            </a:r>
            <a:r>
              <a:rPr lang="en-NZ" sz="600" dirty="0"/>
              <a:t>: </a:t>
            </a:r>
            <a:r>
              <a:rPr lang="en-NZ" sz="600" dirty="0" err="1"/>
              <a:t>Inotuzumab</a:t>
            </a:r>
            <a:r>
              <a:rPr lang="en-NZ" sz="600" dirty="0"/>
              <a:t>; 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MDACC: MD Anderson Cancer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Center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; </a:t>
            </a:r>
            <a:b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lang="en-NZ" sz="600" dirty="0"/>
              <a:t>OS: </a:t>
            </a:r>
            <a:r>
              <a:rPr lang="en-NZ" sz="600" dirty="0" err="1"/>
              <a:t>Gesamtüberleben</a:t>
            </a:r>
            <a:r>
              <a:rPr lang="en-NZ" sz="600" dirty="0"/>
              <a:t>; rez./</a:t>
            </a:r>
            <a:r>
              <a:rPr lang="en-NZ" sz="600" dirty="0" err="1"/>
              <a:t>refr</a:t>
            </a:r>
            <a:r>
              <a:rPr lang="en-NZ" sz="600" dirty="0"/>
              <a:t>. Ph- B-ALL: </a:t>
            </a:r>
            <a:r>
              <a:rPr lang="en-NZ" sz="600" dirty="0" err="1"/>
              <a:t>rezidivierte</a:t>
            </a:r>
            <a:r>
              <a:rPr lang="en-NZ" sz="600" dirty="0"/>
              <a:t> und/</a:t>
            </a:r>
            <a:r>
              <a:rPr lang="en-NZ" sz="600" dirty="0" err="1"/>
              <a:t>oder</a:t>
            </a:r>
            <a:r>
              <a:rPr lang="en-NZ" sz="600" dirty="0"/>
              <a:t> </a:t>
            </a:r>
            <a:r>
              <a:rPr lang="en-NZ" sz="600" dirty="0" err="1"/>
              <a:t>refraktäre</a:t>
            </a:r>
            <a:r>
              <a:rPr lang="en-NZ" sz="600" dirty="0"/>
              <a:t> B-Zell-ALL; RFS: </a:t>
            </a:r>
            <a:r>
              <a:rPr lang="en-NZ" sz="600" dirty="0" err="1"/>
              <a:t>rezidivfreies</a:t>
            </a:r>
            <a:r>
              <a:rPr lang="en-NZ" sz="600" dirty="0"/>
              <a:t> </a:t>
            </a:r>
            <a:r>
              <a:rPr lang="en-NZ" sz="600" dirty="0" err="1"/>
              <a:t>Überleben</a:t>
            </a:r>
            <a:r>
              <a:rPr lang="en-NZ" sz="600" dirty="0"/>
              <a:t>. </a:t>
            </a:r>
          </a:p>
          <a:p>
            <a:r>
              <a:rPr lang="en-NZ" sz="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NCT01371630</a:t>
            </a:r>
            <a:r>
              <a:rPr lang="en-NZ" sz="600"/>
              <a:t>. </a:t>
            </a:r>
            <a:r>
              <a:rPr lang="en-NZ" sz="600" baseline="30000"/>
              <a:t>1</a:t>
            </a:r>
            <a:r>
              <a:rPr lang="en-NZ" sz="600"/>
              <a:t> </a:t>
            </a:r>
            <a:r>
              <a:rPr lang="en-NZ" sz="60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Kantarjian H et al. J Hematol Oncol. 2023;16(1):44.</a:t>
            </a:r>
            <a:r>
              <a:rPr lang="en-NZ" sz="600"/>
              <a:t> ² </a:t>
            </a:r>
            <a:r>
              <a:rPr lang="en-NZ" sz="60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Short N et al. EHA 2023, Abstract S119.</a:t>
            </a:r>
            <a:endParaRPr lang="de-DE" sz="1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7F9C4C8-74A7-FAAC-C04E-35932FBAF01D}"/>
              </a:ext>
            </a:extLst>
          </p:cNvPr>
          <p:cNvSpPr txBox="1">
            <a:spLocks/>
          </p:cNvSpPr>
          <p:nvPr/>
        </p:nvSpPr>
        <p:spPr>
          <a:xfrm>
            <a:off x="0" y="3914881"/>
            <a:ext cx="9144000" cy="43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0" tIns="0" rIns="0" bIns="0" anchor="ctr"/>
          <a:lstStyle>
            <a:lvl1pPr marL="257175" indent="-257175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 defTabSz="6858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de-DE" sz="1200" b="1">
                <a:solidFill>
                  <a:schemeClr val="bg1"/>
                </a:solidFill>
              </a:rPr>
              <a:t>Besseres Gesamtüberleben nach Hinzunahme von Blinatumomab*.</a:t>
            </a:r>
            <a:endParaRPr lang="de-DE" sz="1200" b="1" dirty="0">
              <a:solidFill>
                <a:schemeClr val="bg1"/>
              </a:solidFill>
            </a:endParaRPr>
          </a:p>
          <a:p>
            <a:pPr marL="0" lvl="1" indent="0" algn="ctr" defTabSz="6858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de-DE" sz="1200" b="1">
                <a:solidFill>
                  <a:schemeClr val="bg1"/>
                </a:solidFill>
              </a:rPr>
              <a:t>Eine alloHSZT scheint das Gesamtüberleben nicht signifikant zu beeinflussen.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5F3189A-27EE-0F66-FB8C-30D2E25DDFDF}"/>
              </a:ext>
            </a:extLst>
          </p:cNvPr>
          <p:cNvSpPr/>
          <p:nvPr/>
        </p:nvSpPr>
        <p:spPr bwMode="auto">
          <a:xfrm>
            <a:off x="365760" y="1071832"/>
            <a:ext cx="3886199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latin typeface="Arial" charset="0"/>
              </a:rPr>
              <a:t>Gesamtü</a:t>
            </a: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berleben </a:t>
            </a:r>
            <a:r>
              <a:rPr lang="de-DE" sz="1400" b="1">
                <a:latin typeface="Arial" charset="0"/>
              </a:rPr>
              <a:t>nach Therapieregime</a:t>
            </a:r>
            <a:r>
              <a:rPr lang="de-DE" sz="1400" baseline="30000">
                <a:latin typeface="Arial" charset="0"/>
              </a:rPr>
              <a:t>1</a:t>
            </a:r>
            <a:endParaRPr kumimoji="0" lang="de-DE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66676D8-4E66-2E6F-D86F-447ED44D684B}"/>
              </a:ext>
            </a:extLst>
          </p:cNvPr>
          <p:cNvSpPr/>
          <p:nvPr/>
        </p:nvSpPr>
        <p:spPr bwMode="auto">
          <a:xfrm>
            <a:off x="4711000" y="1071832"/>
            <a:ext cx="3806246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>
                <a:latin typeface="Arial" charset="0"/>
              </a:rPr>
              <a:t>Gesamtü</a:t>
            </a:r>
            <a:r>
              <a:rPr kumimoji="0" lang="de-DE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berleben mit vs. ohne</a:t>
            </a:r>
            <a:r>
              <a:rPr lang="de-DE" sz="1400" b="1">
                <a:latin typeface="Arial" charset="0"/>
              </a:rPr>
              <a:t> alloHSZT</a:t>
            </a:r>
            <a:r>
              <a:rPr lang="de-DE" sz="1400" baseline="30000">
                <a:latin typeface="Arial" charset="0"/>
              </a:rPr>
              <a:t>1,2</a:t>
            </a:r>
            <a:endParaRPr lang="de-DE" sz="1400" b="1" dirty="0">
              <a:latin typeface="Arial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9E06F41-9A3B-348E-5FBC-D6611D6C6E58}"/>
              </a:ext>
            </a:extLst>
          </p:cNvPr>
          <p:cNvSpPr txBox="1"/>
          <p:nvPr/>
        </p:nvSpPr>
        <p:spPr>
          <a:xfrm rot="16200000">
            <a:off x="3980331" y="2448203"/>
            <a:ext cx="1364723" cy="10772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700" b="1" dirty="0"/>
              <a:t>Überlebenswahrscheinlichkeit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E8D2F59-440E-E70C-BB4B-E9FF815BD364}"/>
              </a:ext>
            </a:extLst>
          </p:cNvPr>
          <p:cNvSpPr txBox="1"/>
          <p:nvPr/>
        </p:nvSpPr>
        <p:spPr>
          <a:xfrm>
            <a:off x="6086799" y="3582632"/>
            <a:ext cx="779160" cy="180425"/>
          </a:xfrm>
          <a:prstGeom prst="rect">
            <a:avLst/>
          </a:prstGeom>
          <a:solidFill>
            <a:schemeClr val="bg1"/>
          </a:solidFill>
        </p:spPr>
        <p:txBody>
          <a:bodyPr wrap="none" lIns="108000" tIns="36000" rIns="108000" bIns="36000" rtlCol="0">
            <a:spAutoFit/>
          </a:bodyPr>
          <a:lstStyle/>
          <a:p>
            <a:r>
              <a:rPr lang="de-DE" sz="700" b="1" dirty="0"/>
              <a:t>Zeit (Monate)</a:t>
            </a:r>
          </a:p>
        </p:txBody>
      </p:sp>
      <p:graphicFrame>
        <p:nvGraphicFramePr>
          <p:cNvPr id="14" name="Tabelle 22">
            <a:extLst>
              <a:ext uri="{FF2B5EF4-FFF2-40B4-BE49-F238E27FC236}">
                <a16:creationId xmlns:a16="http://schemas.microsoft.com/office/drawing/2014/main" id="{22C9C153-EEAA-EA75-6677-7FA1F75B5AD8}"/>
              </a:ext>
            </a:extLst>
          </p:cNvPr>
          <p:cNvGraphicFramePr>
            <a:graphicFrameLocks noGrp="1"/>
          </p:cNvGraphicFramePr>
          <p:nvPr/>
        </p:nvGraphicFramePr>
        <p:xfrm>
          <a:off x="5573012" y="1431568"/>
          <a:ext cx="2344167" cy="58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282">
                  <a:extLst>
                    <a:ext uri="{9D8B030D-6E8A-4147-A177-3AD203B41FA5}">
                      <a16:colId xmlns:a16="http://schemas.microsoft.com/office/drawing/2014/main" val="1633511000"/>
                    </a:ext>
                  </a:extLst>
                </a:gridCol>
                <a:gridCol w="309347">
                  <a:extLst>
                    <a:ext uri="{9D8B030D-6E8A-4147-A177-3AD203B41FA5}">
                      <a16:colId xmlns:a16="http://schemas.microsoft.com/office/drawing/2014/main" val="3005973933"/>
                    </a:ext>
                  </a:extLst>
                </a:gridCol>
                <a:gridCol w="453710">
                  <a:extLst>
                    <a:ext uri="{9D8B030D-6E8A-4147-A177-3AD203B41FA5}">
                      <a16:colId xmlns:a16="http://schemas.microsoft.com/office/drawing/2014/main" val="1042988289"/>
                    </a:ext>
                  </a:extLst>
                </a:gridCol>
                <a:gridCol w="869610">
                  <a:extLst>
                    <a:ext uri="{9D8B030D-6E8A-4147-A177-3AD203B41FA5}">
                      <a16:colId xmlns:a16="http://schemas.microsoft.com/office/drawing/2014/main" val="1167463378"/>
                    </a:ext>
                  </a:extLst>
                </a:gridCol>
                <a:gridCol w="371218">
                  <a:extLst>
                    <a:ext uri="{9D8B030D-6E8A-4147-A177-3AD203B41FA5}">
                      <a16:colId xmlns:a16="http://schemas.microsoft.com/office/drawing/2014/main" val="27819847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600" b="1" u="sng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alloHSZT</a:t>
                      </a:r>
                      <a:endParaRPr lang="de-DE" sz="600" b="1" u="sng" kern="1200" spc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18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b="1" u="sng" spc="0" baseline="0" dirty="0"/>
                        <a:t>Gesamt</a:t>
                      </a:r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b="1" u="sng" spc="0" baseline="0" dirty="0"/>
                        <a:t>Ereignisse</a:t>
                      </a:r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b="1" u="sng" spc="0" baseline="0" dirty="0"/>
                        <a:t>3-Jahres-OS (95 % KI)</a:t>
                      </a:r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b="1" u="sng" spc="0" baseline="0" dirty="0"/>
                        <a:t>Median</a:t>
                      </a:r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450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600" spc="0" baseline="0" dirty="0"/>
                        <a:t>Ja</a:t>
                      </a:r>
                    </a:p>
                  </a:txBody>
                  <a:tcPr marL="0" marR="0" marT="36000" marB="18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0" baseline="0" dirty="0"/>
                        <a:t>53</a:t>
                      </a:r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0" baseline="0" dirty="0"/>
                        <a:t>26</a:t>
                      </a:r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0" baseline="0" dirty="0"/>
                        <a:t>54 % (39–67)</a:t>
                      </a:r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0" baseline="0" dirty="0"/>
                        <a:t>47 Mo.</a:t>
                      </a:r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31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spc="0" baseline="0" dirty="0"/>
                        <a:t>Nein</a:t>
                      </a:r>
                    </a:p>
                  </a:txBody>
                  <a:tcPr marL="0" marR="0" marT="36000" marB="18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0" baseline="0" dirty="0"/>
                        <a:t>25</a:t>
                      </a:r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0" baseline="0" dirty="0"/>
                        <a:t>12</a:t>
                      </a:r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0" baseline="0" dirty="0"/>
                        <a:t>54 % (32–71)</a:t>
                      </a:r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0" baseline="0" dirty="0"/>
                        <a:t>37 Mo.</a:t>
                      </a:r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185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spc="0" baseline="0" dirty="0"/>
                        <a:t>p = 0,98</a:t>
                      </a:r>
                    </a:p>
                  </a:txBody>
                  <a:tcPr marL="0" marR="0" marT="36000" marB="18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600" spc="0" baseline="0" dirty="0"/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600" spc="0" baseline="0" dirty="0"/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600" spc="0" baseline="0" dirty="0"/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600" spc="0" baseline="0" dirty="0"/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186046"/>
                  </a:ext>
                </a:extLst>
              </a:tr>
            </a:tbl>
          </a:graphicData>
        </a:graphic>
      </p:graphicFrame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ADD8158C-E312-7218-ECEC-10FA46663310}"/>
              </a:ext>
            </a:extLst>
          </p:cNvPr>
          <p:cNvGraphicFramePr>
            <a:graphicFrameLocks noGrp="1"/>
          </p:cNvGraphicFramePr>
          <p:nvPr/>
        </p:nvGraphicFramePr>
        <p:xfrm>
          <a:off x="7120883" y="2248646"/>
          <a:ext cx="1907110" cy="96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182">
                  <a:extLst>
                    <a:ext uri="{9D8B030D-6E8A-4147-A177-3AD203B41FA5}">
                      <a16:colId xmlns:a16="http://schemas.microsoft.com/office/drawing/2014/main" val="595572379"/>
                    </a:ext>
                  </a:extLst>
                </a:gridCol>
                <a:gridCol w="419724">
                  <a:extLst>
                    <a:ext uri="{9D8B030D-6E8A-4147-A177-3AD203B41FA5}">
                      <a16:colId xmlns:a16="http://schemas.microsoft.com/office/drawing/2014/main" val="3603682923"/>
                    </a:ext>
                  </a:extLst>
                </a:gridCol>
                <a:gridCol w="419724">
                  <a:extLst>
                    <a:ext uri="{9D8B030D-6E8A-4147-A177-3AD203B41FA5}">
                      <a16:colId xmlns:a16="http://schemas.microsoft.com/office/drawing/2014/main" val="132359109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631252786"/>
                    </a:ext>
                  </a:extLst>
                </a:gridCol>
              </a:tblGrid>
              <a:tr h="1001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700" dirty="0"/>
                    </a:p>
                  </a:txBody>
                  <a:tcPr marT="36000" marB="360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baseline="0"/>
                        <a:t>Allo-HSZT</a:t>
                      </a:r>
                      <a:endParaRPr lang="de-DE" sz="700" baseline="0" dirty="0"/>
                    </a:p>
                  </a:txBody>
                  <a:tcPr marL="36000" marR="36000" marT="36000" marB="360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baseline="0"/>
                        <a:t>Keine allo-HSZT</a:t>
                      </a:r>
                      <a:endParaRPr lang="de-DE" sz="700" baseline="0" dirty="0"/>
                    </a:p>
                  </a:txBody>
                  <a:tcPr marL="36000" marR="36000" marT="36000" marB="360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baseline="0"/>
                        <a:t>p-Wert</a:t>
                      </a:r>
                      <a:endParaRPr lang="de-DE" sz="700" baseline="0" dirty="0"/>
                    </a:p>
                  </a:txBody>
                  <a:tcPr marL="36000" marR="36000" marT="36000" marB="360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1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700"/>
                        <a:t>4-Jahres-OS-Rate</a:t>
                      </a:r>
                      <a:endParaRPr lang="de-DE" sz="7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baseline="0" dirty="0"/>
                        <a:t>49 %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baseline="0"/>
                        <a:t>48 </a:t>
                      </a:r>
                      <a:r>
                        <a:rPr lang="de-DE" sz="700" baseline="0" dirty="0"/>
                        <a:t>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baseline="0"/>
                        <a:t>0,98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8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700"/>
                        <a:t>4-Jahres-RFS-Rate</a:t>
                      </a:r>
                      <a:endParaRPr lang="de-DE" sz="7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baseline="0"/>
                        <a:t>46 </a:t>
                      </a:r>
                      <a:r>
                        <a:rPr lang="de-DE" sz="700" baseline="0" dirty="0"/>
                        <a:t>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baseline="0" dirty="0"/>
                        <a:t>37 %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baseline="0" dirty="0"/>
                        <a:t>0,68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70E75752-A26D-7F2E-BE80-7EE354E2A379}"/>
              </a:ext>
            </a:extLst>
          </p:cNvPr>
          <p:cNvSpPr txBox="1"/>
          <p:nvPr/>
        </p:nvSpPr>
        <p:spPr>
          <a:xfrm>
            <a:off x="1663777" y="3582632"/>
            <a:ext cx="779160" cy="180425"/>
          </a:xfrm>
          <a:prstGeom prst="rect">
            <a:avLst/>
          </a:prstGeom>
          <a:solidFill>
            <a:schemeClr val="bg1"/>
          </a:solidFill>
        </p:spPr>
        <p:txBody>
          <a:bodyPr wrap="none" lIns="108000" tIns="36000" rIns="108000" bIns="36000" rtlCol="0">
            <a:spAutoFit/>
          </a:bodyPr>
          <a:lstStyle/>
          <a:p>
            <a:r>
              <a:rPr lang="de-DE" sz="700" b="1" dirty="0"/>
              <a:t>Zeit (Monate)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B962E78-93D2-F7EF-936A-D2AD465330CC}"/>
              </a:ext>
            </a:extLst>
          </p:cNvPr>
          <p:cNvSpPr txBox="1"/>
          <p:nvPr/>
        </p:nvSpPr>
        <p:spPr>
          <a:xfrm rot="-5400000">
            <a:off x="-122639" y="2434554"/>
            <a:ext cx="1364723" cy="10772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700" b="1" dirty="0"/>
              <a:t>Überlebenswahrscheinlichkeit</a:t>
            </a:r>
          </a:p>
        </p:txBody>
      </p:sp>
      <p:graphicFrame>
        <p:nvGraphicFramePr>
          <p:cNvPr id="17" name="Tabelle 22">
            <a:extLst>
              <a:ext uri="{FF2B5EF4-FFF2-40B4-BE49-F238E27FC236}">
                <a16:creationId xmlns:a16="http://schemas.microsoft.com/office/drawing/2014/main" id="{BFB64AB6-EF03-D7DA-A129-580FF1D7E92A}"/>
              </a:ext>
            </a:extLst>
          </p:cNvPr>
          <p:cNvGraphicFramePr>
            <a:graphicFrameLocks noGrp="1"/>
          </p:cNvGraphicFramePr>
          <p:nvPr/>
        </p:nvGraphicFramePr>
        <p:xfrm>
          <a:off x="1318325" y="1435345"/>
          <a:ext cx="2772000" cy="58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1633511000"/>
                    </a:ext>
                  </a:extLst>
                </a:gridCol>
                <a:gridCol w="294545">
                  <a:extLst>
                    <a:ext uri="{9D8B030D-6E8A-4147-A177-3AD203B41FA5}">
                      <a16:colId xmlns:a16="http://schemas.microsoft.com/office/drawing/2014/main" val="300597393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04298828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167463378"/>
                    </a:ext>
                  </a:extLst>
                </a:gridCol>
                <a:gridCol w="353455">
                  <a:extLst>
                    <a:ext uri="{9D8B030D-6E8A-4147-A177-3AD203B41FA5}">
                      <a16:colId xmlns:a16="http://schemas.microsoft.com/office/drawing/2014/main" val="27819847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600" b="1" u="sng" kern="1200" spc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Behandlungsgruppe</a:t>
                      </a:r>
                    </a:p>
                  </a:txBody>
                  <a:tcPr marL="0" marR="0" marT="36000" marB="18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b="1" u="sng" spc="0" baseline="0" dirty="0"/>
                        <a:t>Gesamt</a:t>
                      </a:r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b="1" u="sng" spc="0" baseline="0" dirty="0"/>
                        <a:t>Ereignisse</a:t>
                      </a:r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b="1" u="sng" spc="0" baseline="0" dirty="0"/>
                        <a:t>3 Jahres-OS (95 % KI)</a:t>
                      </a:r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b="1" u="sng" spc="0" baseline="0" dirty="0"/>
                        <a:t>Median</a:t>
                      </a:r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450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600" spc="0" baseline="0" dirty="0" err="1"/>
                        <a:t>Mini-Hyper-CVD+Ino</a:t>
                      </a:r>
                      <a:endParaRPr lang="de-DE" sz="600" spc="0" baseline="0" dirty="0"/>
                    </a:p>
                  </a:txBody>
                  <a:tcPr marL="0" marR="0" marT="36000" marB="18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0" baseline="0" dirty="0"/>
                        <a:t>43</a:t>
                      </a:r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0" baseline="0" dirty="0"/>
                        <a:t>22</a:t>
                      </a:r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0" baseline="0" dirty="0"/>
                        <a:t>52 % (36–66)</a:t>
                      </a:r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0" baseline="0" dirty="0"/>
                        <a:t>37 Mo.</a:t>
                      </a:r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31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spc="0" baseline="0" dirty="0" err="1"/>
                        <a:t>Mini-Hyper-CVD+Ino+Blin</a:t>
                      </a:r>
                      <a:endParaRPr lang="de-DE" sz="600" spc="0" baseline="0" dirty="0"/>
                    </a:p>
                  </a:txBody>
                  <a:tcPr marL="0" marR="0" marT="36000" marB="18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0" baseline="0" dirty="0"/>
                        <a:t>67</a:t>
                      </a:r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0" baseline="0" dirty="0"/>
                        <a:t>47</a:t>
                      </a:r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0" baseline="0" dirty="0"/>
                        <a:t>34 % (23–45)</a:t>
                      </a:r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0" baseline="0" dirty="0"/>
                        <a:t>14 Mo.</a:t>
                      </a:r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185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spc="0" baseline="0" dirty="0"/>
                        <a:t>p = 0,16</a:t>
                      </a:r>
                    </a:p>
                  </a:txBody>
                  <a:tcPr marL="0" marR="0" marT="36000" marB="18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600" spc="0" baseline="0" dirty="0"/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600" spc="0" baseline="0" dirty="0"/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600" spc="0" baseline="0" dirty="0"/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600" spc="0" baseline="0" dirty="0"/>
                    </a:p>
                  </a:txBody>
                  <a:tcPr marL="0" marR="0" marT="36000" marB="18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186046"/>
                  </a:ext>
                </a:extLst>
              </a:tr>
            </a:tbl>
          </a:graphicData>
        </a:graphic>
      </p:graphicFrame>
      <p:sp>
        <p:nvSpPr>
          <p:cNvPr id="18" name="Rechteck 17">
            <a:extLst>
              <a:ext uri="{FF2B5EF4-FFF2-40B4-BE49-F238E27FC236}">
                <a16:creationId xmlns:a16="http://schemas.microsoft.com/office/drawing/2014/main" id="{FDDEBF9B-7F87-36D7-C5A9-63CE272E26CE}"/>
              </a:ext>
            </a:extLst>
          </p:cNvPr>
          <p:cNvSpPr/>
          <p:nvPr/>
        </p:nvSpPr>
        <p:spPr bwMode="auto">
          <a:xfrm>
            <a:off x="477503" y="1310427"/>
            <a:ext cx="167279" cy="2059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DDFC9B0C-3FBA-26AB-C508-6D912CAF1D8E}"/>
              </a:ext>
            </a:extLst>
          </p:cNvPr>
          <p:cNvPicPr>
            <a:picLocks noChangeAspect="1"/>
          </p:cNvPicPr>
          <p:nvPr/>
        </p:nvPicPr>
        <p:blipFill>
          <a:blip r:embed="rId7" r:link="rId8"/>
          <a:srcRect/>
          <a:stretch>
            <a:fillRect/>
          </a:stretch>
        </p:blipFill>
        <p:spPr>
          <a:xfrm>
            <a:off x="319930" y="1404692"/>
            <a:ext cx="3573780" cy="2624328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BA7B06C3-83C7-F256-457C-3EB23BCC61C0}"/>
              </a:ext>
            </a:extLst>
          </p:cNvPr>
          <p:cNvPicPr>
            <a:picLocks noChangeAspect="1"/>
          </p:cNvPicPr>
          <p:nvPr/>
        </p:nvPicPr>
        <p:blipFill>
          <a:blip r:embed="rId9" r:link="rId10"/>
          <a:srcRect/>
          <a:stretch>
            <a:fillRect/>
          </a:stretch>
        </p:blipFill>
        <p:spPr>
          <a:xfrm>
            <a:off x="4418588" y="1389465"/>
            <a:ext cx="3573780" cy="2624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2504677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2">
            <a:extLst>
              <a:ext uri="{FF2B5EF4-FFF2-40B4-BE49-F238E27FC236}">
                <a16:creationId xmlns:a16="http://schemas.microsoft.com/office/drawing/2014/main" id="{E6E57D49-2E15-4F8B-8B88-F7DF3B5DB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8" y="372055"/>
            <a:ext cx="8609201" cy="460195"/>
          </a:xfrm>
        </p:spPr>
        <p:txBody>
          <a:bodyPr/>
          <a:lstStyle/>
          <a:p>
            <a:r>
              <a:rPr lang="de-DE" dirty="0"/>
              <a:t>Hyper-CVAD + </a:t>
            </a:r>
            <a:r>
              <a:rPr lang="de-DE" dirty="0" err="1"/>
              <a:t>Blinatumomab</a:t>
            </a:r>
            <a:r>
              <a:rPr lang="de-DE" dirty="0"/>
              <a:t> (± </a:t>
            </a:r>
            <a:r>
              <a:rPr lang="de-DE" dirty="0" err="1"/>
              <a:t>Inotuzumab</a:t>
            </a:r>
            <a:r>
              <a:rPr lang="de-DE" dirty="0"/>
              <a:t>)</a:t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sz="1600" dirty="0">
                <a:solidFill>
                  <a:srgbClr val="000000"/>
                </a:solidFill>
              </a:rPr>
              <a:t>Bei Patienten (14–59 Jahre) mit neu diagnostizierter </a:t>
            </a:r>
            <a:r>
              <a:rPr lang="de-DE" sz="1600" dirty="0" err="1">
                <a:solidFill>
                  <a:srgbClr val="000000"/>
                </a:solidFill>
              </a:rPr>
              <a:t>Ph</a:t>
            </a:r>
            <a:r>
              <a:rPr lang="de-DE" sz="1600" baseline="30000" dirty="0">
                <a:solidFill>
                  <a:srgbClr val="000000"/>
                </a:solidFill>
              </a:rPr>
              <a:t>-</a:t>
            </a:r>
            <a:r>
              <a:rPr lang="de-DE" sz="1600" dirty="0">
                <a:solidFill>
                  <a:srgbClr val="000000"/>
                </a:solidFill>
              </a:rPr>
              <a:t> B-ALL (</a:t>
            </a:r>
            <a:r>
              <a:rPr lang="de-DE" sz="1600" dirty="0" err="1">
                <a:solidFill>
                  <a:srgbClr val="000000"/>
                </a:solidFill>
              </a:rPr>
              <a:t>Ph</a:t>
            </a:r>
            <a:r>
              <a:rPr lang="de-DE" sz="1600" dirty="0">
                <a:solidFill>
                  <a:srgbClr val="000000"/>
                </a:solidFill>
              </a:rPr>
              <a:t>-II-Studie des MDACC)</a:t>
            </a:r>
            <a:endParaRPr lang="de-DE" sz="1600" dirty="0"/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A9D0786C-2E58-4B59-BBDD-A01462BB2A98}"/>
              </a:ext>
            </a:extLst>
          </p:cNvPr>
          <p:cNvSpPr/>
          <p:nvPr/>
        </p:nvSpPr>
        <p:spPr bwMode="auto">
          <a:xfrm>
            <a:off x="548996" y="1053329"/>
            <a:ext cx="4752784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Studiendesign (bis Patient 38):</a:t>
            </a:r>
            <a:endParaRPr kumimoji="0" lang="de-AT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90A792B7-D8E0-431C-A669-3F3BEE360CB3}"/>
              </a:ext>
            </a:extLst>
          </p:cNvPr>
          <p:cNvSpPr/>
          <p:nvPr/>
        </p:nvSpPr>
        <p:spPr bwMode="auto">
          <a:xfrm>
            <a:off x="2873023" y="2007924"/>
            <a:ext cx="388052" cy="461665"/>
          </a:xfrm>
          <a:prstGeom prst="rect">
            <a:avLst/>
          </a:prstGeom>
          <a:solidFill>
            <a:srgbClr val="F391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Blin 1</a:t>
            </a:r>
            <a:endParaRPr kumimoji="0" lang="de-AT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C8AFAE22-F53B-48B8-8D3F-259144538BC9}"/>
              </a:ext>
            </a:extLst>
          </p:cNvPr>
          <p:cNvSpPr/>
          <p:nvPr/>
        </p:nvSpPr>
        <p:spPr bwMode="auto">
          <a:xfrm>
            <a:off x="900076" y="1217400"/>
            <a:ext cx="1443301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Intensive Phase</a:t>
            </a:r>
            <a:endParaRPr kumimoji="0" lang="de-AT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9" name="Rechteck 118">
            <a:extLst>
              <a:ext uri="{FF2B5EF4-FFF2-40B4-BE49-F238E27FC236}">
                <a16:creationId xmlns:a16="http://schemas.microsoft.com/office/drawing/2014/main" id="{81434EF5-F793-4447-86C7-62E14AAE82EC}"/>
              </a:ext>
            </a:extLst>
          </p:cNvPr>
          <p:cNvSpPr/>
          <p:nvPr/>
        </p:nvSpPr>
        <p:spPr bwMode="auto">
          <a:xfrm>
            <a:off x="3178611" y="1217400"/>
            <a:ext cx="1437583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Blinatumomab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-Phase*</a:t>
            </a:r>
            <a:endParaRPr kumimoji="0" lang="de-AT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5" name="Rechteck 124">
            <a:extLst>
              <a:ext uri="{FF2B5EF4-FFF2-40B4-BE49-F238E27FC236}">
                <a16:creationId xmlns:a16="http://schemas.microsoft.com/office/drawing/2014/main" id="{81094876-77CB-4470-8907-C4A8A37E46B8}"/>
              </a:ext>
            </a:extLst>
          </p:cNvPr>
          <p:cNvSpPr/>
          <p:nvPr/>
        </p:nvSpPr>
        <p:spPr bwMode="auto">
          <a:xfrm>
            <a:off x="5480864" y="1217400"/>
            <a:ext cx="1771308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Erhaltungstherapie-Phase</a:t>
            </a:r>
            <a:endParaRPr kumimoji="0" lang="de-AT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1" name="Rechteck 130">
            <a:extLst>
              <a:ext uri="{FF2B5EF4-FFF2-40B4-BE49-F238E27FC236}">
                <a16:creationId xmlns:a16="http://schemas.microsoft.com/office/drawing/2014/main" id="{CC665CED-D516-4233-8594-8892FB6A25D2}"/>
              </a:ext>
            </a:extLst>
          </p:cNvPr>
          <p:cNvSpPr/>
          <p:nvPr/>
        </p:nvSpPr>
        <p:spPr bwMode="auto">
          <a:xfrm>
            <a:off x="3395547" y="2007924"/>
            <a:ext cx="388052" cy="461665"/>
          </a:xfrm>
          <a:prstGeom prst="rect">
            <a:avLst/>
          </a:prstGeom>
          <a:solidFill>
            <a:srgbClr val="F391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Blin 2</a:t>
            </a:r>
            <a:endParaRPr kumimoji="0" lang="de-AT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2" name="Rechteck 131">
            <a:extLst>
              <a:ext uri="{FF2B5EF4-FFF2-40B4-BE49-F238E27FC236}">
                <a16:creationId xmlns:a16="http://schemas.microsoft.com/office/drawing/2014/main" id="{57359975-FEBD-4EEF-8519-0CF92749E9A8}"/>
              </a:ext>
            </a:extLst>
          </p:cNvPr>
          <p:cNvSpPr/>
          <p:nvPr/>
        </p:nvSpPr>
        <p:spPr bwMode="auto">
          <a:xfrm>
            <a:off x="3918071" y="2007924"/>
            <a:ext cx="388052" cy="461665"/>
          </a:xfrm>
          <a:prstGeom prst="rect">
            <a:avLst/>
          </a:prstGeom>
          <a:solidFill>
            <a:srgbClr val="F391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Blin 3</a:t>
            </a:r>
            <a:endParaRPr kumimoji="0" lang="de-AT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" name="Rechteck 132">
            <a:extLst>
              <a:ext uri="{FF2B5EF4-FFF2-40B4-BE49-F238E27FC236}">
                <a16:creationId xmlns:a16="http://schemas.microsoft.com/office/drawing/2014/main" id="{264ED67F-68E4-46B6-9744-09CAE554FD67}"/>
              </a:ext>
            </a:extLst>
          </p:cNvPr>
          <p:cNvSpPr/>
          <p:nvPr/>
        </p:nvSpPr>
        <p:spPr bwMode="auto">
          <a:xfrm>
            <a:off x="4440595" y="2007924"/>
            <a:ext cx="388052" cy="461665"/>
          </a:xfrm>
          <a:prstGeom prst="rect">
            <a:avLst/>
          </a:prstGeom>
          <a:solidFill>
            <a:srgbClr val="F391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Blin 4</a:t>
            </a:r>
            <a:endParaRPr kumimoji="0" lang="de-AT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5" name="Rechteck 134">
            <a:extLst>
              <a:ext uri="{FF2B5EF4-FFF2-40B4-BE49-F238E27FC236}">
                <a16:creationId xmlns:a16="http://schemas.microsoft.com/office/drawing/2014/main" id="{357C88A6-3A7C-4A5A-8852-486841105996}"/>
              </a:ext>
            </a:extLst>
          </p:cNvPr>
          <p:cNvSpPr/>
          <p:nvPr/>
        </p:nvSpPr>
        <p:spPr bwMode="auto">
          <a:xfrm>
            <a:off x="5386081" y="2007924"/>
            <a:ext cx="388052" cy="461665"/>
          </a:xfrm>
          <a:prstGeom prst="rect">
            <a:avLst/>
          </a:prstGeom>
          <a:solidFill>
            <a:srgbClr val="F391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Blin 5</a:t>
            </a:r>
            <a:endParaRPr kumimoji="0" lang="de-AT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6" name="Rechteck 135">
            <a:extLst>
              <a:ext uri="{FF2B5EF4-FFF2-40B4-BE49-F238E27FC236}">
                <a16:creationId xmlns:a16="http://schemas.microsoft.com/office/drawing/2014/main" id="{96A85361-48EA-479F-9A06-04EAE889BE75}"/>
              </a:ext>
            </a:extLst>
          </p:cNvPr>
          <p:cNvSpPr/>
          <p:nvPr/>
        </p:nvSpPr>
        <p:spPr bwMode="auto">
          <a:xfrm>
            <a:off x="6200351" y="2007924"/>
            <a:ext cx="388052" cy="461665"/>
          </a:xfrm>
          <a:prstGeom prst="rect">
            <a:avLst/>
          </a:prstGeom>
          <a:solidFill>
            <a:srgbClr val="F391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Blin 6</a:t>
            </a:r>
            <a:endParaRPr kumimoji="0" lang="de-AT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7" name="Rechteck 136">
            <a:extLst>
              <a:ext uri="{FF2B5EF4-FFF2-40B4-BE49-F238E27FC236}">
                <a16:creationId xmlns:a16="http://schemas.microsoft.com/office/drawing/2014/main" id="{1284E795-4BF5-448D-8759-489AE5D3610D}"/>
              </a:ext>
            </a:extLst>
          </p:cNvPr>
          <p:cNvSpPr/>
          <p:nvPr/>
        </p:nvSpPr>
        <p:spPr bwMode="auto">
          <a:xfrm>
            <a:off x="7014621" y="2007924"/>
            <a:ext cx="388052" cy="460195"/>
          </a:xfrm>
          <a:prstGeom prst="rect">
            <a:avLst/>
          </a:prstGeom>
          <a:solidFill>
            <a:srgbClr val="F391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Blin 7</a:t>
            </a:r>
            <a:endParaRPr kumimoji="0" lang="de-AT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8" name="Rechteck 137">
            <a:extLst>
              <a:ext uri="{FF2B5EF4-FFF2-40B4-BE49-F238E27FC236}">
                <a16:creationId xmlns:a16="http://schemas.microsoft.com/office/drawing/2014/main" id="{49B5F864-D363-461D-A23A-26227B9122A0}"/>
              </a:ext>
            </a:extLst>
          </p:cNvPr>
          <p:cNvSpPr/>
          <p:nvPr/>
        </p:nvSpPr>
        <p:spPr bwMode="auto">
          <a:xfrm>
            <a:off x="1698632" y="2007924"/>
            <a:ext cx="58699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Hyper-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CVAD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  <a:endParaRPr kumimoji="0" lang="de-AT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9" name="Rechteck 138">
            <a:extLst>
              <a:ext uri="{FF2B5EF4-FFF2-40B4-BE49-F238E27FC236}">
                <a16:creationId xmlns:a16="http://schemas.microsoft.com/office/drawing/2014/main" id="{B9654098-1363-4868-881F-BF70126CE1C3}"/>
              </a:ext>
            </a:extLst>
          </p:cNvPr>
          <p:cNvSpPr/>
          <p:nvPr/>
        </p:nvSpPr>
        <p:spPr bwMode="auto">
          <a:xfrm>
            <a:off x="2287760" y="2007924"/>
            <a:ext cx="58699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MTX +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Ara-C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</a:t>
            </a:r>
            <a:endParaRPr kumimoji="0" lang="de-AT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0" name="Rechteck 139">
            <a:extLst>
              <a:ext uri="{FF2B5EF4-FFF2-40B4-BE49-F238E27FC236}">
                <a16:creationId xmlns:a16="http://schemas.microsoft.com/office/drawing/2014/main" id="{F93630B8-6ECD-4E0C-998B-25A289A60C89}"/>
              </a:ext>
            </a:extLst>
          </p:cNvPr>
          <p:cNvSpPr/>
          <p:nvPr/>
        </p:nvSpPr>
        <p:spPr bwMode="auto">
          <a:xfrm>
            <a:off x="1114644" y="2007924"/>
            <a:ext cx="58699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MTX +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Ara-C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endParaRPr kumimoji="0" lang="de-AT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1" name="Rechteck 140">
            <a:extLst>
              <a:ext uri="{FF2B5EF4-FFF2-40B4-BE49-F238E27FC236}">
                <a16:creationId xmlns:a16="http://schemas.microsoft.com/office/drawing/2014/main" id="{E0845EEB-0C7B-4B0F-B661-AC9E339199CB}"/>
              </a:ext>
            </a:extLst>
          </p:cNvPr>
          <p:cNvSpPr/>
          <p:nvPr/>
        </p:nvSpPr>
        <p:spPr bwMode="auto">
          <a:xfrm>
            <a:off x="533166" y="2007924"/>
            <a:ext cx="58699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Hyper-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CVAD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endParaRPr kumimoji="0" lang="de-AT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2" name="Rechteck 141">
            <a:extLst>
              <a:ext uri="{FF2B5EF4-FFF2-40B4-BE49-F238E27FC236}">
                <a16:creationId xmlns:a16="http://schemas.microsoft.com/office/drawing/2014/main" id="{265D71E8-34B7-49F0-B285-759157FD6971}"/>
              </a:ext>
            </a:extLst>
          </p:cNvPr>
          <p:cNvSpPr/>
          <p:nvPr/>
        </p:nvSpPr>
        <p:spPr bwMode="auto">
          <a:xfrm>
            <a:off x="4935237" y="2007924"/>
            <a:ext cx="450843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3x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POMP</a:t>
            </a:r>
            <a:endParaRPr kumimoji="0" lang="de-AT" sz="105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" name="Rechteck 142">
            <a:extLst>
              <a:ext uri="{FF2B5EF4-FFF2-40B4-BE49-F238E27FC236}">
                <a16:creationId xmlns:a16="http://schemas.microsoft.com/office/drawing/2014/main" id="{0B9276D8-CCDB-48B8-BF21-05D0865ADE74}"/>
              </a:ext>
            </a:extLst>
          </p:cNvPr>
          <p:cNvSpPr/>
          <p:nvPr/>
        </p:nvSpPr>
        <p:spPr bwMode="auto">
          <a:xfrm>
            <a:off x="5777644" y="2007924"/>
            <a:ext cx="415327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3x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POMP</a:t>
            </a:r>
            <a:endParaRPr kumimoji="0" lang="de-AT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5" name="Rechteck 144">
            <a:extLst>
              <a:ext uri="{FF2B5EF4-FFF2-40B4-BE49-F238E27FC236}">
                <a16:creationId xmlns:a16="http://schemas.microsoft.com/office/drawing/2014/main" id="{4E539DA9-242E-478C-A15B-53C52737D347}"/>
              </a:ext>
            </a:extLst>
          </p:cNvPr>
          <p:cNvSpPr/>
          <p:nvPr/>
        </p:nvSpPr>
        <p:spPr bwMode="auto">
          <a:xfrm>
            <a:off x="6588402" y="2007924"/>
            <a:ext cx="422529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3x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POMP</a:t>
            </a:r>
          </a:p>
        </p:txBody>
      </p:sp>
      <p:sp>
        <p:nvSpPr>
          <p:cNvPr id="146" name="Rechteck 145">
            <a:extLst>
              <a:ext uri="{FF2B5EF4-FFF2-40B4-BE49-F238E27FC236}">
                <a16:creationId xmlns:a16="http://schemas.microsoft.com/office/drawing/2014/main" id="{B5F8BC7E-9071-47ED-8B7C-3DAA25F0C1CA}"/>
              </a:ext>
            </a:extLst>
          </p:cNvPr>
          <p:cNvSpPr/>
          <p:nvPr/>
        </p:nvSpPr>
        <p:spPr bwMode="auto">
          <a:xfrm>
            <a:off x="7406362" y="2007924"/>
            <a:ext cx="422529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3x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POMP</a:t>
            </a:r>
          </a:p>
        </p:txBody>
      </p:sp>
      <p:cxnSp>
        <p:nvCxnSpPr>
          <p:cNvPr id="147" name="Gerade Verbindung mit Pfeil 146">
            <a:extLst>
              <a:ext uri="{FF2B5EF4-FFF2-40B4-BE49-F238E27FC236}">
                <a16:creationId xmlns:a16="http://schemas.microsoft.com/office/drawing/2014/main" id="{6BD1A84F-6BB0-49CA-8B6C-93FB2102855D}"/>
              </a:ext>
            </a:extLst>
          </p:cNvPr>
          <p:cNvCxnSpPr>
            <a:cxnSpLocks/>
          </p:cNvCxnSpPr>
          <p:nvPr/>
        </p:nvCxnSpPr>
        <p:spPr bwMode="auto">
          <a:xfrm flipV="1">
            <a:off x="566682" y="2515734"/>
            <a:ext cx="0" cy="18491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Gerade Verbindung mit Pfeil 147">
            <a:extLst>
              <a:ext uri="{FF2B5EF4-FFF2-40B4-BE49-F238E27FC236}">
                <a16:creationId xmlns:a16="http://schemas.microsoft.com/office/drawing/2014/main" id="{C05500E9-0E19-42ED-8CB1-B01E96FF6DB6}"/>
              </a:ext>
            </a:extLst>
          </p:cNvPr>
          <p:cNvCxnSpPr>
            <a:cxnSpLocks/>
          </p:cNvCxnSpPr>
          <p:nvPr/>
        </p:nvCxnSpPr>
        <p:spPr bwMode="auto">
          <a:xfrm flipV="1">
            <a:off x="671760" y="2515734"/>
            <a:ext cx="0" cy="18491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Gerade Verbindung mit Pfeil 148">
            <a:extLst>
              <a:ext uri="{FF2B5EF4-FFF2-40B4-BE49-F238E27FC236}">
                <a16:creationId xmlns:a16="http://schemas.microsoft.com/office/drawing/2014/main" id="{5E6B73CB-1D12-42F9-9831-B32150CCDBFB}"/>
              </a:ext>
            </a:extLst>
          </p:cNvPr>
          <p:cNvCxnSpPr>
            <a:cxnSpLocks/>
          </p:cNvCxnSpPr>
          <p:nvPr/>
        </p:nvCxnSpPr>
        <p:spPr bwMode="auto">
          <a:xfrm flipV="1">
            <a:off x="1139820" y="2515734"/>
            <a:ext cx="0" cy="18491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Gerade Verbindung mit Pfeil 149">
            <a:extLst>
              <a:ext uri="{FF2B5EF4-FFF2-40B4-BE49-F238E27FC236}">
                <a16:creationId xmlns:a16="http://schemas.microsoft.com/office/drawing/2014/main" id="{B1BBD965-0162-4124-8F36-3519E2DEE944}"/>
              </a:ext>
            </a:extLst>
          </p:cNvPr>
          <p:cNvCxnSpPr>
            <a:cxnSpLocks/>
          </p:cNvCxnSpPr>
          <p:nvPr/>
        </p:nvCxnSpPr>
        <p:spPr bwMode="auto">
          <a:xfrm flipV="1">
            <a:off x="1222038" y="2515734"/>
            <a:ext cx="0" cy="18491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Gerade Verbindung mit Pfeil 150">
            <a:extLst>
              <a:ext uri="{FF2B5EF4-FFF2-40B4-BE49-F238E27FC236}">
                <a16:creationId xmlns:a16="http://schemas.microsoft.com/office/drawing/2014/main" id="{E5B0A46D-4F37-4AD8-9BFB-71CD2ADFC460}"/>
              </a:ext>
            </a:extLst>
          </p:cNvPr>
          <p:cNvCxnSpPr>
            <a:cxnSpLocks/>
          </p:cNvCxnSpPr>
          <p:nvPr/>
        </p:nvCxnSpPr>
        <p:spPr bwMode="auto">
          <a:xfrm flipV="1">
            <a:off x="1741002" y="2515734"/>
            <a:ext cx="0" cy="18491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Gerade Verbindung mit Pfeil 151">
            <a:extLst>
              <a:ext uri="{FF2B5EF4-FFF2-40B4-BE49-F238E27FC236}">
                <a16:creationId xmlns:a16="http://schemas.microsoft.com/office/drawing/2014/main" id="{4200B917-AC6E-468C-9D28-34810BB23AC1}"/>
              </a:ext>
            </a:extLst>
          </p:cNvPr>
          <p:cNvCxnSpPr>
            <a:cxnSpLocks/>
          </p:cNvCxnSpPr>
          <p:nvPr/>
        </p:nvCxnSpPr>
        <p:spPr bwMode="auto">
          <a:xfrm flipV="1">
            <a:off x="1846080" y="2515734"/>
            <a:ext cx="0" cy="18491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Gerade Verbindung mit Pfeil 152">
            <a:extLst>
              <a:ext uri="{FF2B5EF4-FFF2-40B4-BE49-F238E27FC236}">
                <a16:creationId xmlns:a16="http://schemas.microsoft.com/office/drawing/2014/main" id="{F3EAFCB7-B6A8-4BA9-AE18-84C9C19DFDD0}"/>
              </a:ext>
            </a:extLst>
          </p:cNvPr>
          <p:cNvCxnSpPr>
            <a:cxnSpLocks/>
          </p:cNvCxnSpPr>
          <p:nvPr/>
        </p:nvCxnSpPr>
        <p:spPr bwMode="auto">
          <a:xfrm flipV="1">
            <a:off x="2314141" y="2515734"/>
            <a:ext cx="0" cy="18491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Gerade Verbindung mit Pfeil 153">
            <a:extLst>
              <a:ext uri="{FF2B5EF4-FFF2-40B4-BE49-F238E27FC236}">
                <a16:creationId xmlns:a16="http://schemas.microsoft.com/office/drawing/2014/main" id="{AA6D17AB-ABAB-4A2D-86AB-F44E98022B8D}"/>
              </a:ext>
            </a:extLst>
          </p:cNvPr>
          <p:cNvCxnSpPr>
            <a:cxnSpLocks/>
          </p:cNvCxnSpPr>
          <p:nvPr/>
        </p:nvCxnSpPr>
        <p:spPr bwMode="auto">
          <a:xfrm flipV="1">
            <a:off x="2396359" y="2515734"/>
            <a:ext cx="0" cy="18491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mit Pfeil 154">
            <a:extLst>
              <a:ext uri="{FF2B5EF4-FFF2-40B4-BE49-F238E27FC236}">
                <a16:creationId xmlns:a16="http://schemas.microsoft.com/office/drawing/2014/main" id="{3BE7A390-CA0E-464F-BA35-88B35779154D}"/>
              </a:ext>
            </a:extLst>
          </p:cNvPr>
          <p:cNvCxnSpPr/>
          <p:nvPr/>
        </p:nvCxnSpPr>
        <p:spPr bwMode="auto">
          <a:xfrm>
            <a:off x="545316" y="2777421"/>
            <a:ext cx="186002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56" name="Rechteck 155">
            <a:extLst>
              <a:ext uri="{FF2B5EF4-FFF2-40B4-BE49-F238E27FC236}">
                <a16:creationId xmlns:a16="http://schemas.microsoft.com/office/drawing/2014/main" id="{018556DF-D245-4EEE-A395-2743EDC347BF}"/>
              </a:ext>
            </a:extLst>
          </p:cNvPr>
          <p:cNvSpPr/>
          <p:nvPr/>
        </p:nvSpPr>
        <p:spPr bwMode="auto">
          <a:xfrm>
            <a:off x="1021388" y="2685087"/>
            <a:ext cx="954349" cy="1846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i.th. MTX + Ara-C (8x)</a:t>
            </a:r>
            <a:endParaRPr kumimoji="0" lang="de-AT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57" name="Gerade Verbindung mit Pfeil 156">
            <a:extLst>
              <a:ext uri="{FF2B5EF4-FFF2-40B4-BE49-F238E27FC236}">
                <a16:creationId xmlns:a16="http://schemas.microsoft.com/office/drawing/2014/main" id="{C3D6AB7E-5623-4904-BC32-2311A139599F}"/>
              </a:ext>
            </a:extLst>
          </p:cNvPr>
          <p:cNvCxnSpPr>
            <a:cxnSpLocks/>
          </p:cNvCxnSpPr>
          <p:nvPr/>
        </p:nvCxnSpPr>
        <p:spPr bwMode="auto">
          <a:xfrm>
            <a:off x="566682" y="1773999"/>
            <a:ext cx="0" cy="18360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Gerade Verbindung mit Pfeil 157">
            <a:extLst>
              <a:ext uri="{FF2B5EF4-FFF2-40B4-BE49-F238E27FC236}">
                <a16:creationId xmlns:a16="http://schemas.microsoft.com/office/drawing/2014/main" id="{4175A73A-903D-4DB1-B25A-282BF3E5AB2C}"/>
              </a:ext>
            </a:extLst>
          </p:cNvPr>
          <p:cNvCxnSpPr>
            <a:cxnSpLocks/>
          </p:cNvCxnSpPr>
          <p:nvPr/>
        </p:nvCxnSpPr>
        <p:spPr bwMode="auto">
          <a:xfrm>
            <a:off x="719082" y="1773999"/>
            <a:ext cx="0" cy="18360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Gerade Verbindung mit Pfeil 158">
            <a:extLst>
              <a:ext uri="{FF2B5EF4-FFF2-40B4-BE49-F238E27FC236}">
                <a16:creationId xmlns:a16="http://schemas.microsoft.com/office/drawing/2014/main" id="{2271DB1B-96D1-4AAD-AF3D-5A02494F3F9C}"/>
              </a:ext>
            </a:extLst>
          </p:cNvPr>
          <p:cNvCxnSpPr>
            <a:cxnSpLocks/>
          </p:cNvCxnSpPr>
          <p:nvPr/>
        </p:nvCxnSpPr>
        <p:spPr bwMode="auto">
          <a:xfrm>
            <a:off x="1156024" y="1773999"/>
            <a:ext cx="0" cy="18360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Gerade Verbindung mit Pfeil 159">
            <a:extLst>
              <a:ext uri="{FF2B5EF4-FFF2-40B4-BE49-F238E27FC236}">
                <a16:creationId xmlns:a16="http://schemas.microsoft.com/office/drawing/2014/main" id="{0CA23BE6-892B-4597-943C-9D5B97715712}"/>
              </a:ext>
            </a:extLst>
          </p:cNvPr>
          <p:cNvCxnSpPr>
            <a:cxnSpLocks/>
          </p:cNvCxnSpPr>
          <p:nvPr/>
        </p:nvCxnSpPr>
        <p:spPr bwMode="auto">
          <a:xfrm>
            <a:off x="1308424" y="1773999"/>
            <a:ext cx="0" cy="18360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Gerade Verbindung mit Pfeil 160">
            <a:extLst>
              <a:ext uri="{FF2B5EF4-FFF2-40B4-BE49-F238E27FC236}">
                <a16:creationId xmlns:a16="http://schemas.microsoft.com/office/drawing/2014/main" id="{8D1CFB97-6D43-49BC-B4FB-0FFE52EA492A}"/>
              </a:ext>
            </a:extLst>
          </p:cNvPr>
          <p:cNvCxnSpPr>
            <a:cxnSpLocks/>
          </p:cNvCxnSpPr>
          <p:nvPr/>
        </p:nvCxnSpPr>
        <p:spPr bwMode="auto">
          <a:xfrm>
            <a:off x="1745366" y="1773999"/>
            <a:ext cx="0" cy="18360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Gerade Verbindung mit Pfeil 161">
            <a:extLst>
              <a:ext uri="{FF2B5EF4-FFF2-40B4-BE49-F238E27FC236}">
                <a16:creationId xmlns:a16="http://schemas.microsoft.com/office/drawing/2014/main" id="{B3F38C57-D122-4897-953A-8DAD3B80908C}"/>
              </a:ext>
            </a:extLst>
          </p:cNvPr>
          <p:cNvCxnSpPr>
            <a:cxnSpLocks/>
          </p:cNvCxnSpPr>
          <p:nvPr/>
        </p:nvCxnSpPr>
        <p:spPr bwMode="auto">
          <a:xfrm>
            <a:off x="1897766" y="1773999"/>
            <a:ext cx="0" cy="18360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Gerade Verbindung mit Pfeil 162">
            <a:extLst>
              <a:ext uri="{FF2B5EF4-FFF2-40B4-BE49-F238E27FC236}">
                <a16:creationId xmlns:a16="http://schemas.microsoft.com/office/drawing/2014/main" id="{EA897698-BC21-412A-8985-CA455F89C406}"/>
              </a:ext>
            </a:extLst>
          </p:cNvPr>
          <p:cNvCxnSpPr>
            <a:cxnSpLocks/>
          </p:cNvCxnSpPr>
          <p:nvPr/>
        </p:nvCxnSpPr>
        <p:spPr bwMode="auto">
          <a:xfrm>
            <a:off x="2334709" y="1773999"/>
            <a:ext cx="0" cy="18360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Gerade Verbindung mit Pfeil 163">
            <a:extLst>
              <a:ext uri="{FF2B5EF4-FFF2-40B4-BE49-F238E27FC236}">
                <a16:creationId xmlns:a16="http://schemas.microsoft.com/office/drawing/2014/main" id="{2E0E7DFE-0C68-4C2F-AFA4-9E4B9461F01B}"/>
              </a:ext>
            </a:extLst>
          </p:cNvPr>
          <p:cNvCxnSpPr>
            <a:cxnSpLocks/>
          </p:cNvCxnSpPr>
          <p:nvPr/>
        </p:nvCxnSpPr>
        <p:spPr bwMode="auto">
          <a:xfrm>
            <a:off x="2487109" y="1773999"/>
            <a:ext cx="0" cy="18360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Rechteck 164">
            <a:extLst>
              <a:ext uri="{FF2B5EF4-FFF2-40B4-BE49-F238E27FC236}">
                <a16:creationId xmlns:a16="http://schemas.microsoft.com/office/drawing/2014/main" id="{2A251FDB-3100-4F83-AE2F-7AD97AC874A7}"/>
              </a:ext>
            </a:extLst>
          </p:cNvPr>
          <p:cNvSpPr/>
          <p:nvPr/>
        </p:nvSpPr>
        <p:spPr bwMode="auto">
          <a:xfrm>
            <a:off x="929204" y="1507831"/>
            <a:ext cx="1186889" cy="2769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err="1">
                <a:ln>
                  <a:noFill/>
                </a:ln>
                <a:solidFill>
                  <a:srgbClr val="716F73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Ofatumomab</a:t>
            </a:r>
            <a:r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716F73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oder Rituximab bei Pat. mit CD20+ (8x)</a:t>
            </a:r>
            <a:endParaRPr kumimoji="0" lang="de-AT" sz="600" b="0" i="0" u="none" strike="noStrike" kern="1200" cap="none" spc="0" normalizeH="0" baseline="0" noProof="0">
              <a:ln>
                <a:noFill/>
              </a:ln>
              <a:solidFill>
                <a:srgbClr val="716F73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66" name="Gerade Verbindung mit Pfeil 165">
            <a:extLst>
              <a:ext uri="{FF2B5EF4-FFF2-40B4-BE49-F238E27FC236}">
                <a16:creationId xmlns:a16="http://schemas.microsoft.com/office/drawing/2014/main" id="{088F9620-FE50-4713-936C-D7A3F7F264F4}"/>
              </a:ext>
            </a:extLst>
          </p:cNvPr>
          <p:cNvCxnSpPr>
            <a:stCxn id="165" idx="1"/>
          </p:cNvCxnSpPr>
          <p:nvPr/>
        </p:nvCxnSpPr>
        <p:spPr bwMode="auto">
          <a:xfrm flipH="1" flipV="1">
            <a:off x="545316" y="1646330"/>
            <a:ext cx="383888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7" name="Gerade Verbindung mit Pfeil 166">
            <a:extLst>
              <a:ext uri="{FF2B5EF4-FFF2-40B4-BE49-F238E27FC236}">
                <a16:creationId xmlns:a16="http://schemas.microsoft.com/office/drawing/2014/main" id="{F4731778-4F36-4CC9-87C7-C0B9F0B82324}"/>
              </a:ext>
            </a:extLst>
          </p:cNvPr>
          <p:cNvCxnSpPr>
            <a:stCxn id="165" idx="3"/>
          </p:cNvCxnSpPr>
          <p:nvPr/>
        </p:nvCxnSpPr>
        <p:spPr bwMode="auto">
          <a:xfrm flipV="1">
            <a:off x="2116093" y="1646330"/>
            <a:ext cx="393140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8" name="Rechteck 114">
            <a:extLst>
              <a:ext uri="{FF2B5EF4-FFF2-40B4-BE49-F238E27FC236}">
                <a16:creationId xmlns:a16="http://schemas.microsoft.com/office/drawing/2014/main" id="{47C10E12-437C-45B2-ABE8-A35228B0299C}"/>
              </a:ext>
            </a:extLst>
          </p:cNvPr>
          <p:cNvSpPr/>
          <p:nvPr/>
        </p:nvSpPr>
        <p:spPr bwMode="auto">
          <a:xfrm>
            <a:off x="543695" y="2892901"/>
            <a:ext cx="4781345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Studiendesign ab </a:t>
            </a:r>
            <a:r>
              <a:rPr lang="de-DE" sz="1100" b="1">
                <a:solidFill>
                  <a:srgbClr val="000000"/>
                </a:solidFill>
                <a:latin typeface="Arial" charset="0"/>
              </a:rPr>
              <a:t>Patient 39–69: Hinzunahme von </a:t>
            </a:r>
            <a:r>
              <a:rPr lang="de-DE" sz="1100" b="1" err="1">
                <a:solidFill>
                  <a:srgbClr val="000000"/>
                </a:solidFill>
                <a:latin typeface="Arial" charset="0"/>
              </a:rPr>
              <a:t>Inotuzumab</a:t>
            </a:r>
            <a:endParaRPr lang="de-AT" sz="11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9" name="Rechteck 168">
            <a:extLst>
              <a:ext uri="{FF2B5EF4-FFF2-40B4-BE49-F238E27FC236}">
                <a16:creationId xmlns:a16="http://schemas.microsoft.com/office/drawing/2014/main" id="{6116B86E-0CA3-4853-8B7F-1EBDD9FC7833}"/>
              </a:ext>
            </a:extLst>
          </p:cNvPr>
          <p:cNvSpPr/>
          <p:nvPr/>
        </p:nvSpPr>
        <p:spPr bwMode="auto">
          <a:xfrm>
            <a:off x="2858154" y="3802257"/>
            <a:ext cx="388052" cy="461665"/>
          </a:xfrm>
          <a:prstGeom prst="rect">
            <a:avLst/>
          </a:prstGeom>
          <a:solidFill>
            <a:srgbClr val="F391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Blin 1</a:t>
            </a:r>
            <a:endParaRPr kumimoji="0" lang="de-AT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0" name="Rechteck 169">
            <a:extLst>
              <a:ext uri="{FF2B5EF4-FFF2-40B4-BE49-F238E27FC236}">
                <a16:creationId xmlns:a16="http://schemas.microsoft.com/office/drawing/2014/main" id="{3A64B7EC-59D7-4021-8683-DB07F0C355B7}"/>
              </a:ext>
            </a:extLst>
          </p:cNvPr>
          <p:cNvSpPr/>
          <p:nvPr/>
        </p:nvSpPr>
        <p:spPr bwMode="auto">
          <a:xfrm>
            <a:off x="885207" y="3003494"/>
            <a:ext cx="1443301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Intensive Phase</a:t>
            </a:r>
            <a:endParaRPr kumimoji="0" lang="de-AT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1" name="Rechteck 170">
            <a:extLst>
              <a:ext uri="{FF2B5EF4-FFF2-40B4-BE49-F238E27FC236}">
                <a16:creationId xmlns:a16="http://schemas.microsoft.com/office/drawing/2014/main" id="{8F025314-9C61-4FAA-B96F-DF88AD1A067B}"/>
              </a:ext>
            </a:extLst>
          </p:cNvPr>
          <p:cNvSpPr/>
          <p:nvPr/>
        </p:nvSpPr>
        <p:spPr bwMode="auto">
          <a:xfrm>
            <a:off x="3174446" y="3003494"/>
            <a:ext cx="1443301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Blinatumomab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-Phase*</a:t>
            </a:r>
            <a:endParaRPr kumimoji="0" lang="de-AT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2" name="Rechteck 171">
            <a:extLst>
              <a:ext uri="{FF2B5EF4-FFF2-40B4-BE49-F238E27FC236}">
                <a16:creationId xmlns:a16="http://schemas.microsoft.com/office/drawing/2014/main" id="{C47C4E80-9844-4A82-8424-4358969E5F2B}"/>
              </a:ext>
            </a:extLst>
          </p:cNvPr>
          <p:cNvSpPr/>
          <p:nvPr/>
        </p:nvSpPr>
        <p:spPr bwMode="auto">
          <a:xfrm>
            <a:off x="5465995" y="3003494"/>
            <a:ext cx="1771308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Erhaltungstherapie-Phase</a:t>
            </a:r>
            <a:endParaRPr kumimoji="0" lang="de-AT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3" name="Rechteck 172">
            <a:extLst>
              <a:ext uri="{FF2B5EF4-FFF2-40B4-BE49-F238E27FC236}">
                <a16:creationId xmlns:a16="http://schemas.microsoft.com/office/drawing/2014/main" id="{191FBC7E-C0BC-4BFB-888A-BEBE6B9F1478}"/>
              </a:ext>
            </a:extLst>
          </p:cNvPr>
          <p:cNvSpPr/>
          <p:nvPr/>
        </p:nvSpPr>
        <p:spPr bwMode="auto">
          <a:xfrm>
            <a:off x="3380678" y="3802257"/>
            <a:ext cx="388052" cy="461665"/>
          </a:xfrm>
          <a:prstGeom prst="rect">
            <a:avLst/>
          </a:prstGeom>
          <a:solidFill>
            <a:srgbClr val="F391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Blin 2</a:t>
            </a:r>
            <a:endParaRPr kumimoji="0" lang="de-AT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" name="Rechteck 173">
            <a:extLst>
              <a:ext uri="{FF2B5EF4-FFF2-40B4-BE49-F238E27FC236}">
                <a16:creationId xmlns:a16="http://schemas.microsoft.com/office/drawing/2014/main" id="{A5C30F5B-46EF-4011-9DFE-155B958F6B7C}"/>
              </a:ext>
            </a:extLst>
          </p:cNvPr>
          <p:cNvSpPr/>
          <p:nvPr/>
        </p:nvSpPr>
        <p:spPr bwMode="auto">
          <a:xfrm>
            <a:off x="3903202" y="3802257"/>
            <a:ext cx="388052" cy="461665"/>
          </a:xfrm>
          <a:prstGeom prst="rect">
            <a:avLst/>
          </a:prstGeom>
          <a:solidFill>
            <a:srgbClr val="F391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Blin 3</a:t>
            </a:r>
            <a:endParaRPr kumimoji="0" lang="de-AT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" name="Rechteck 174">
            <a:extLst>
              <a:ext uri="{FF2B5EF4-FFF2-40B4-BE49-F238E27FC236}">
                <a16:creationId xmlns:a16="http://schemas.microsoft.com/office/drawing/2014/main" id="{7B0EF091-D6F3-4D89-90E4-5DF1A8AC50D1}"/>
              </a:ext>
            </a:extLst>
          </p:cNvPr>
          <p:cNvSpPr/>
          <p:nvPr/>
        </p:nvSpPr>
        <p:spPr bwMode="auto">
          <a:xfrm>
            <a:off x="4425726" y="3802257"/>
            <a:ext cx="388052" cy="461665"/>
          </a:xfrm>
          <a:prstGeom prst="rect">
            <a:avLst/>
          </a:prstGeom>
          <a:solidFill>
            <a:srgbClr val="F391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Blin 4</a:t>
            </a:r>
            <a:endParaRPr kumimoji="0" lang="de-AT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6" name="Rechteck 175">
            <a:extLst>
              <a:ext uri="{FF2B5EF4-FFF2-40B4-BE49-F238E27FC236}">
                <a16:creationId xmlns:a16="http://schemas.microsoft.com/office/drawing/2014/main" id="{C7C15A1D-5182-4B71-9EDA-FA9922B061CE}"/>
              </a:ext>
            </a:extLst>
          </p:cNvPr>
          <p:cNvSpPr/>
          <p:nvPr/>
        </p:nvSpPr>
        <p:spPr bwMode="auto">
          <a:xfrm>
            <a:off x="5371212" y="3802257"/>
            <a:ext cx="388052" cy="461665"/>
          </a:xfrm>
          <a:prstGeom prst="rect">
            <a:avLst/>
          </a:prstGeom>
          <a:solidFill>
            <a:srgbClr val="F391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Blin 5</a:t>
            </a:r>
            <a:endParaRPr kumimoji="0" lang="de-AT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7" name="Rechteck 176">
            <a:extLst>
              <a:ext uri="{FF2B5EF4-FFF2-40B4-BE49-F238E27FC236}">
                <a16:creationId xmlns:a16="http://schemas.microsoft.com/office/drawing/2014/main" id="{E09386CE-436A-449F-9FB2-31B3D0166EA5}"/>
              </a:ext>
            </a:extLst>
          </p:cNvPr>
          <p:cNvSpPr/>
          <p:nvPr/>
        </p:nvSpPr>
        <p:spPr bwMode="auto">
          <a:xfrm>
            <a:off x="6185482" y="3802257"/>
            <a:ext cx="388052" cy="461665"/>
          </a:xfrm>
          <a:prstGeom prst="rect">
            <a:avLst/>
          </a:prstGeom>
          <a:solidFill>
            <a:srgbClr val="F391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Blin 6</a:t>
            </a:r>
            <a:endParaRPr kumimoji="0" lang="de-AT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8" name="Rechteck 177">
            <a:extLst>
              <a:ext uri="{FF2B5EF4-FFF2-40B4-BE49-F238E27FC236}">
                <a16:creationId xmlns:a16="http://schemas.microsoft.com/office/drawing/2014/main" id="{100303B3-50D7-406A-9ACC-C9D472FD28C0}"/>
              </a:ext>
            </a:extLst>
          </p:cNvPr>
          <p:cNvSpPr/>
          <p:nvPr/>
        </p:nvSpPr>
        <p:spPr bwMode="auto">
          <a:xfrm>
            <a:off x="6999752" y="3802257"/>
            <a:ext cx="388052" cy="460195"/>
          </a:xfrm>
          <a:prstGeom prst="rect">
            <a:avLst/>
          </a:prstGeom>
          <a:solidFill>
            <a:srgbClr val="F391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Blin 7</a:t>
            </a:r>
            <a:endParaRPr kumimoji="0" lang="de-AT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9" name="Rechteck 178">
            <a:extLst>
              <a:ext uri="{FF2B5EF4-FFF2-40B4-BE49-F238E27FC236}">
                <a16:creationId xmlns:a16="http://schemas.microsoft.com/office/drawing/2014/main" id="{C5B8E658-6968-4631-A97E-E58317156552}"/>
              </a:ext>
            </a:extLst>
          </p:cNvPr>
          <p:cNvSpPr/>
          <p:nvPr/>
        </p:nvSpPr>
        <p:spPr bwMode="auto">
          <a:xfrm>
            <a:off x="1683763" y="3802257"/>
            <a:ext cx="58699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Hyper-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CVAD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  <a:endParaRPr kumimoji="0" lang="de-AT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0" name="Rechteck 179">
            <a:extLst>
              <a:ext uri="{FF2B5EF4-FFF2-40B4-BE49-F238E27FC236}">
                <a16:creationId xmlns:a16="http://schemas.microsoft.com/office/drawing/2014/main" id="{4C7353B7-750A-42F7-9ACA-20D590C532F8}"/>
              </a:ext>
            </a:extLst>
          </p:cNvPr>
          <p:cNvSpPr/>
          <p:nvPr/>
        </p:nvSpPr>
        <p:spPr bwMode="auto">
          <a:xfrm>
            <a:off x="2272891" y="3802257"/>
            <a:ext cx="58699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MTX +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Ara-C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</a:t>
            </a:r>
            <a:endParaRPr kumimoji="0" lang="de-AT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1" name="Rechteck 180">
            <a:extLst>
              <a:ext uri="{FF2B5EF4-FFF2-40B4-BE49-F238E27FC236}">
                <a16:creationId xmlns:a16="http://schemas.microsoft.com/office/drawing/2014/main" id="{2D7C660A-BF23-4B35-B280-5B51C664D56D}"/>
              </a:ext>
            </a:extLst>
          </p:cNvPr>
          <p:cNvSpPr/>
          <p:nvPr/>
        </p:nvSpPr>
        <p:spPr bwMode="auto">
          <a:xfrm>
            <a:off x="1099775" y="3802257"/>
            <a:ext cx="58699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MTX +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Ara-C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endParaRPr kumimoji="0" lang="de-AT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2" name="Rechteck 181">
            <a:extLst>
              <a:ext uri="{FF2B5EF4-FFF2-40B4-BE49-F238E27FC236}">
                <a16:creationId xmlns:a16="http://schemas.microsoft.com/office/drawing/2014/main" id="{8DE545A3-E952-471E-86DC-B0A8FC3020A1}"/>
              </a:ext>
            </a:extLst>
          </p:cNvPr>
          <p:cNvSpPr/>
          <p:nvPr/>
        </p:nvSpPr>
        <p:spPr bwMode="auto">
          <a:xfrm>
            <a:off x="518297" y="3802257"/>
            <a:ext cx="58699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Hyper-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CVAD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endParaRPr kumimoji="0" lang="de-AT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3" name="Rechteck 182">
            <a:extLst>
              <a:ext uri="{FF2B5EF4-FFF2-40B4-BE49-F238E27FC236}">
                <a16:creationId xmlns:a16="http://schemas.microsoft.com/office/drawing/2014/main" id="{53E8D0AB-F741-4CEC-AA6C-0DC98B96590F}"/>
              </a:ext>
            </a:extLst>
          </p:cNvPr>
          <p:cNvSpPr/>
          <p:nvPr/>
        </p:nvSpPr>
        <p:spPr bwMode="auto">
          <a:xfrm>
            <a:off x="4920368" y="3802257"/>
            <a:ext cx="450843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3x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POMP</a:t>
            </a:r>
            <a:endParaRPr kumimoji="0" lang="de-AT" sz="105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" name="Rechteck 183">
            <a:extLst>
              <a:ext uri="{FF2B5EF4-FFF2-40B4-BE49-F238E27FC236}">
                <a16:creationId xmlns:a16="http://schemas.microsoft.com/office/drawing/2014/main" id="{EAFC8821-4018-49C4-8A81-A5B97B973267}"/>
              </a:ext>
            </a:extLst>
          </p:cNvPr>
          <p:cNvSpPr/>
          <p:nvPr/>
        </p:nvSpPr>
        <p:spPr bwMode="auto">
          <a:xfrm>
            <a:off x="5762775" y="3802257"/>
            <a:ext cx="415327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3x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POMP</a:t>
            </a:r>
            <a:endParaRPr kumimoji="0" lang="de-AT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5" name="Rechteck 184">
            <a:extLst>
              <a:ext uri="{FF2B5EF4-FFF2-40B4-BE49-F238E27FC236}">
                <a16:creationId xmlns:a16="http://schemas.microsoft.com/office/drawing/2014/main" id="{6B5A0210-6A17-40DE-8A19-DE1DDE961020}"/>
              </a:ext>
            </a:extLst>
          </p:cNvPr>
          <p:cNvSpPr/>
          <p:nvPr/>
        </p:nvSpPr>
        <p:spPr bwMode="auto">
          <a:xfrm>
            <a:off x="6573533" y="3802257"/>
            <a:ext cx="422529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3x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POMP</a:t>
            </a:r>
          </a:p>
        </p:txBody>
      </p:sp>
      <p:sp>
        <p:nvSpPr>
          <p:cNvPr id="186" name="Rechteck 185">
            <a:extLst>
              <a:ext uri="{FF2B5EF4-FFF2-40B4-BE49-F238E27FC236}">
                <a16:creationId xmlns:a16="http://schemas.microsoft.com/office/drawing/2014/main" id="{E3A4C093-7DE4-4902-A4D5-B2ADD39F99D1}"/>
              </a:ext>
            </a:extLst>
          </p:cNvPr>
          <p:cNvSpPr/>
          <p:nvPr/>
        </p:nvSpPr>
        <p:spPr bwMode="auto">
          <a:xfrm>
            <a:off x="7391493" y="3802257"/>
            <a:ext cx="422529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3x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POMP</a:t>
            </a:r>
          </a:p>
        </p:txBody>
      </p:sp>
      <p:cxnSp>
        <p:nvCxnSpPr>
          <p:cNvPr id="187" name="Gerade Verbindung mit Pfeil 186">
            <a:extLst>
              <a:ext uri="{FF2B5EF4-FFF2-40B4-BE49-F238E27FC236}">
                <a16:creationId xmlns:a16="http://schemas.microsoft.com/office/drawing/2014/main" id="{0C29D09F-24DF-4CE7-A37A-3D004704EAA4}"/>
              </a:ext>
            </a:extLst>
          </p:cNvPr>
          <p:cNvCxnSpPr>
            <a:cxnSpLocks/>
          </p:cNvCxnSpPr>
          <p:nvPr/>
        </p:nvCxnSpPr>
        <p:spPr bwMode="auto">
          <a:xfrm flipV="1">
            <a:off x="551813" y="4310067"/>
            <a:ext cx="0" cy="18491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Gerade Verbindung mit Pfeil 187">
            <a:extLst>
              <a:ext uri="{FF2B5EF4-FFF2-40B4-BE49-F238E27FC236}">
                <a16:creationId xmlns:a16="http://schemas.microsoft.com/office/drawing/2014/main" id="{6C5B5B18-9A2D-4314-ACA2-C15308C37662}"/>
              </a:ext>
            </a:extLst>
          </p:cNvPr>
          <p:cNvCxnSpPr>
            <a:cxnSpLocks/>
          </p:cNvCxnSpPr>
          <p:nvPr/>
        </p:nvCxnSpPr>
        <p:spPr bwMode="auto">
          <a:xfrm flipV="1">
            <a:off x="656891" y="4310067"/>
            <a:ext cx="0" cy="18491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Gerade Verbindung mit Pfeil 188">
            <a:extLst>
              <a:ext uri="{FF2B5EF4-FFF2-40B4-BE49-F238E27FC236}">
                <a16:creationId xmlns:a16="http://schemas.microsoft.com/office/drawing/2014/main" id="{D98E5116-4B7A-4BB8-A599-D7281148CFA7}"/>
              </a:ext>
            </a:extLst>
          </p:cNvPr>
          <p:cNvCxnSpPr>
            <a:cxnSpLocks/>
          </p:cNvCxnSpPr>
          <p:nvPr/>
        </p:nvCxnSpPr>
        <p:spPr bwMode="auto">
          <a:xfrm flipV="1">
            <a:off x="1124951" y="4310067"/>
            <a:ext cx="0" cy="18491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Gerade Verbindung mit Pfeil 189">
            <a:extLst>
              <a:ext uri="{FF2B5EF4-FFF2-40B4-BE49-F238E27FC236}">
                <a16:creationId xmlns:a16="http://schemas.microsoft.com/office/drawing/2014/main" id="{554BAA80-D0F8-4756-85FE-CA9D50ED2F59}"/>
              </a:ext>
            </a:extLst>
          </p:cNvPr>
          <p:cNvCxnSpPr>
            <a:cxnSpLocks/>
          </p:cNvCxnSpPr>
          <p:nvPr/>
        </p:nvCxnSpPr>
        <p:spPr bwMode="auto">
          <a:xfrm flipV="1">
            <a:off x="1207169" y="4310067"/>
            <a:ext cx="0" cy="18491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Gerade Verbindung mit Pfeil 190">
            <a:extLst>
              <a:ext uri="{FF2B5EF4-FFF2-40B4-BE49-F238E27FC236}">
                <a16:creationId xmlns:a16="http://schemas.microsoft.com/office/drawing/2014/main" id="{F25F9B52-3790-4D39-AB32-B8B2F7009513}"/>
              </a:ext>
            </a:extLst>
          </p:cNvPr>
          <p:cNvCxnSpPr>
            <a:cxnSpLocks/>
          </p:cNvCxnSpPr>
          <p:nvPr/>
        </p:nvCxnSpPr>
        <p:spPr bwMode="auto">
          <a:xfrm flipV="1">
            <a:off x="1726133" y="4310067"/>
            <a:ext cx="0" cy="18491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Gerade Verbindung mit Pfeil 191">
            <a:extLst>
              <a:ext uri="{FF2B5EF4-FFF2-40B4-BE49-F238E27FC236}">
                <a16:creationId xmlns:a16="http://schemas.microsoft.com/office/drawing/2014/main" id="{58B9783B-5422-4B63-83D8-E78A166F842D}"/>
              </a:ext>
            </a:extLst>
          </p:cNvPr>
          <p:cNvCxnSpPr>
            <a:cxnSpLocks/>
          </p:cNvCxnSpPr>
          <p:nvPr/>
        </p:nvCxnSpPr>
        <p:spPr bwMode="auto">
          <a:xfrm flipV="1">
            <a:off x="1831211" y="4310067"/>
            <a:ext cx="0" cy="18491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Gerade Verbindung mit Pfeil 192">
            <a:extLst>
              <a:ext uri="{FF2B5EF4-FFF2-40B4-BE49-F238E27FC236}">
                <a16:creationId xmlns:a16="http://schemas.microsoft.com/office/drawing/2014/main" id="{5C3ECC9A-BCCF-4A1E-B7D5-B52ED002C38E}"/>
              </a:ext>
            </a:extLst>
          </p:cNvPr>
          <p:cNvCxnSpPr>
            <a:cxnSpLocks/>
          </p:cNvCxnSpPr>
          <p:nvPr/>
        </p:nvCxnSpPr>
        <p:spPr bwMode="auto">
          <a:xfrm flipV="1">
            <a:off x="2299272" y="4310067"/>
            <a:ext cx="0" cy="18491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Gerade Verbindung mit Pfeil 193">
            <a:extLst>
              <a:ext uri="{FF2B5EF4-FFF2-40B4-BE49-F238E27FC236}">
                <a16:creationId xmlns:a16="http://schemas.microsoft.com/office/drawing/2014/main" id="{85B3D858-8233-4788-9D15-47D296D823AA}"/>
              </a:ext>
            </a:extLst>
          </p:cNvPr>
          <p:cNvCxnSpPr>
            <a:cxnSpLocks/>
          </p:cNvCxnSpPr>
          <p:nvPr/>
        </p:nvCxnSpPr>
        <p:spPr bwMode="auto">
          <a:xfrm flipV="1">
            <a:off x="2381490" y="4310067"/>
            <a:ext cx="0" cy="18491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Gerade Verbindung mit Pfeil 194">
            <a:extLst>
              <a:ext uri="{FF2B5EF4-FFF2-40B4-BE49-F238E27FC236}">
                <a16:creationId xmlns:a16="http://schemas.microsoft.com/office/drawing/2014/main" id="{7393A86D-1529-408E-8A4B-62956C63519E}"/>
              </a:ext>
            </a:extLst>
          </p:cNvPr>
          <p:cNvCxnSpPr/>
          <p:nvPr/>
        </p:nvCxnSpPr>
        <p:spPr bwMode="auto">
          <a:xfrm>
            <a:off x="530447" y="4571754"/>
            <a:ext cx="186002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96" name="Rechteck 195">
            <a:extLst>
              <a:ext uri="{FF2B5EF4-FFF2-40B4-BE49-F238E27FC236}">
                <a16:creationId xmlns:a16="http://schemas.microsoft.com/office/drawing/2014/main" id="{4F1B9219-AAF6-4E08-AF8B-61BCEC075C96}"/>
              </a:ext>
            </a:extLst>
          </p:cNvPr>
          <p:cNvSpPr/>
          <p:nvPr/>
        </p:nvSpPr>
        <p:spPr bwMode="auto">
          <a:xfrm>
            <a:off x="1006519" y="4479420"/>
            <a:ext cx="954349" cy="1846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i.th. MTX + Ara-C (8x)</a:t>
            </a:r>
            <a:endParaRPr kumimoji="0" lang="de-AT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97" name="Gerade Verbindung mit Pfeil 196">
            <a:extLst>
              <a:ext uri="{FF2B5EF4-FFF2-40B4-BE49-F238E27FC236}">
                <a16:creationId xmlns:a16="http://schemas.microsoft.com/office/drawing/2014/main" id="{A70407C9-33B6-4E6D-9854-DBBD87F0692F}"/>
              </a:ext>
            </a:extLst>
          </p:cNvPr>
          <p:cNvCxnSpPr>
            <a:cxnSpLocks/>
          </p:cNvCxnSpPr>
          <p:nvPr/>
        </p:nvCxnSpPr>
        <p:spPr bwMode="auto">
          <a:xfrm>
            <a:off x="551813" y="3568332"/>
            <a:ext cx="0" cy="193888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Gerade Verbindung mit Pfeil 197">
            <a:extLst>
              <a:ext uri="{FF2B5EF4-FFF2-40B4-BE49-F238E27FC236}">
                <a16:creationId xmlns:a16="http://schemas.microsoft.com/office/drawing/2014/main" id="{82BC1DCB-F9BB-41BB-97EE-C09821698983}"/>
              </a:ext>
            </a:extLst>
          </p:cNvPr>
          <p:cNvCxnSpPr>
            <a:cxnSpLocks/>
          </p:cNvCxnSpPr>
          <p:nvPr/>
        </p:nvCxnSpPr>
        <p:spPr bwMode="auto">
          <a:xfrm>
            <a:off x="704213" y="3568332"/>
            <a:ext cx="0" cy="193888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Gerade Verbindung mit Pfeil 198">
            <a:extLst>
              <a:ext uri="{FF2B5EF4-FFF2-40B4-BE49-F238E27FC236}">
                <a16:creationId xmlns:a16="http://schemas.microsoft.com/office/drawing/2014/main" id="{B19ECA79-0C1F-400B-BB8D-98DCC1A13C84}"/>
              </a:ext>
            </a:extLst>
          </p:cNvPr>
          <p:cNvCxnSpPr>
            <a:cxnSpLocks/>
          </p:cNvCxnSpPr>
          <p:nvPr/>
        </p:nvCxnSpPr>
        <p:spPr bwMode="auto">
          <a:xfrm>
            <a:off x="1141155" y="3568332"/>
            <a:ext cx="0" cy="193888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Gerade Verbindung mit Pfeil 199">
            <a:extLst>
              <a:ext uri="{FF2B5EF4-FFF2-40B4-BE49-F238E27FC236}">
                <a16:creationId xmlns:a16="http://schemas.microsoft.com/office/drawing/2014/main" id="{CCEC1DD2-7B3F-436F-BD13-50D0B1B47F2B}"/>
              </a:ext>
            </a:extLst>
          </p:cNvPr>
          <p:cNvCxnSpPr>
            <a:cxnSpLocks/>
          </p:cNvCxnSpPr>
          <p:nvPr/>
        </p:nvCxnSpPr>
        <p:spPr bwMode="auto">
          <a:xfrm>
            <a:off x="1293555" y="3568332"/>
            <a:ext cx="0" cy="193888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Gerade Verbindung mit Pfeil 200">
            <a:extLst>
              <a:ext uri="{FF2B5EF4-FFF2-40B4-BE49-F238E27FC236}">
                <a16:creationId xmlns:a16="http://schemas.microsoft.com/office/drawing/2014/main" id="{C99D58F8-D871-4634-BD61-622CA674B169}"/>
              </a:ext>
            </a:extLst>
          </p:cNvPr>
          <p:cNvCxnSpPr>
            <a:cxnSpLocks/>
          </p:cNvCxnSpPr>
          <p:nvPr/>
        </p:nvCxnSpPr>
        <p:spPr bwMode="auto">
          <a:xfrm>
            <a:off x="1730497" y="3568332"/>
            <a:ext cx="0" cy="193888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mit Pfeil 201">
            <a:extLst>
              <a:ext uri="{FF2B5EF4-FFF2-40B4-BE49-F238E27FC236}">
                <a16:creationId xmlns:a16="http://schemas.microsoft.com/office/drawing/2014/main" id="{D7A3894E-5995-4A45-A370-7187112F8A2E}"/>
              </a:ext>
            </a:extLst>
          </p:cNvPr>
          <p:cNvCxnSpPr>
            <a:cxnSpLocks/>
          </p:cNvCxnSpPr>
          <p:nvPr/>
        </p:nvCxnSpPr>
        <p:spPr bwMode="auto">
          <a:xfrm>
            <a:off x="1882897" y="3568332"/>
            <a:ext cx="0" cy="193888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Gerade Verbindung mit Pfeil 202">
            <a:extLst>
              <a:ext uri="{FF2B5EF4-FFF2-40B4-BE49-F238E27FC236}">
                <a16:creationId xmlns:a16="http://schemas.microsoft.com/office/drawing/2014/main" id="{66911388-3181-4251-BE0F-D52D8D1AF89E}"/>
              </a:ext>
            </a:extLst>
          </p:cNvPr>
          <p:cNvCxnSpPr>
            <a:cxnSpLocks/>
          </p:cNvCxnSpPr>
          <p:nvPr/>
        </p:nvCxnSpPr>
        <p:spPr bwMode="auto">
          <a:xfrm>
            <a:off x="2319840" y="3568332"/>
            <a:ext cx="0" cy="193888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Gerade Verbindung mit Pfeil 203">
            <a:extLst>
              <a:ext uri="{FF2B5EF4-FFF2-40B4-BE49-F238E27FC236}">
                <a16:creationId xmlns:a16="http://schemas.microsoft.com/office/drawing/2014/main" id="{C696DEA4-12A6-4D33-84EA-6ADCF0D37628}"/>
              </a:ext>
            </a:extLst>
          </p:cNvPr>
          <p:cNvCxnSpPr>
            <a:cxnSpLocks/>
          </p:cNvCxnSpPr>
          <p:nvPr/>
        </p:nvCxnSpPr>
        <p:spPr bwMode="auto">
          <a:xfrm>
            <a:off x="2472240" y="3568332"/>
            <a:ext cx="0" cy="193888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Rechteck 204">
            <a:extLst>
              <a:ext uri="{FF2B5EF4-FFF2-40B4-BE49-F238E27FC236}">
                <a16:creationId xmlns:a16="http://schemas.microsoft.com/office/drawing/2014/main" id="{2B988915-1809-4F51-8BC7-F65CB503F087}"/>
              </a:ext>
            </a:extLst>
          </p:cNvPr>
          <p:cNvSpPr/>
          <p:nvPr/>
        </p:nvSpPr>
        <p:spPr bwMode="auto">
          <a:xfrm>
            <a:off x="914335" y="3302164"/>
            <a:ext cx="1186889" cy="2769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err="1">
                <a:ln>
                  <a:noFill/>
                </a:ln>
                <a:solidFill>
                  <a:srgbClr val="716F73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Ofatumomab</a:t>
            </a:r>
            <a:r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716F73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oder Rituximab bei Pat. mit CD20+ (8x)</a:t>
            </a:r>
            <a:endParaRPr kumimoji="0" lang="de-AT" sz="600" b="0" i="0" u="none" strike="noStrike" kern="1200" cap="none" spc="0" normalizeH="0" baseline="0" noProof="0">
              <a:ln>
                <a:noFill/>
              </a:ln>
              <a:solidFill>
                <a:srgbClr val="716F73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206" name="Gerade Verbindung mit Pfeil 205">
            <a:extLst>
              <a:ext uri="{FF2B5EF4-FFF2-40B4-BE49-F238E27FC236}">
                <a16:creationId xmlns:a16="http://schemas.microsoft.com/office/drawing/2014/main" id="{EDE00041-BDEB-4211-BB02-10CD262007F0}"/>
              </a:ext>
            </a:extLst>
          </p:cNvPr>
          <p:cNvCxnSpPr>
            <a:stCxn id="205" idx="1"/>
          </p:cNvCxnSpPr>
          <p:nvPr/>
        </p:nvCxnSpPr>
        <p:spPr bwMode="auto">
          <a:xfrm flipH="1" flipV="1">
            <a:off x="530447" y="3440663"/>
            <a:ext cx="383888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7" name="Gerade Verbindung mit Pfeil 206">
            <a:extLst>
              <a:ext uri="{FF2B5EF4-FFF2-40B4-BE49-F238E27FC236}">
                <a16:creationId xmlns:a16="http://schemas.microsoft.com/office/drawing/2014/main" id="{510F9A15-60B4-49BE-9D0B-A9D11A46BADC}"/>
              </a:ext>
            </a:extLst>
          </p:cNvPr>
          <p:cNvCxnSpPr>
            <a:stCxn id="205" idx="3"/>
          </p:cNvCxnSpPr>
          <p:nvPr/>
        </p:nvCxnSpPr>
        <p:spPr bwMode="auto">
          <a:xfrm flipV="1">
            <a:off x="2101224" y="3440663"/>
            <a:ext cx="393140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8" name="Gerade Verbindung mit Pfeil 207">
            <a:extLst>
              <a:ext uri="{FF2B5EF4-FFF2-40B4-BE49-F238E27FC236}">
                <a16:creationId xmlns:a16="http://schemas.microsoft.com/office/drawing/2014/main" id="{CF259B60-A231-4E43-A617-ACA4EC1B5662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1115729" y="4634982"/>
            <a:ext cx="0" cy="183600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Gerade Verbindung mit Pfeil 208">
            <a:extLst>
              <a:ext uri="{FF2B5EF4-FFF2-40B4-BE49-F238E27FC236}">
                <a16:creationId xmlns:a16="http://schemas.microsoft.com/office/drawing/2014/main" id="{4DD36335-B9E7-479E-AA5D-A727D82D6E20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1207169" y="4634982"/>
            <a:ext cx="0" cy="183600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Gerade Verbindung mit Pfeil 209">
            <a:extLst>
              <a:ext uri="{FF2B5EF4-FFF2-40B4-BE49-F238E27FC236}">
                <a16:creationId xmlns:a16="http://schemas.microsoft.com/office/drawing/2014/main" id="{268435FC-395D-4716-B099-F54708CDA50D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3385462" y="4633778"/>
            <a:ext cx="0" cy="183600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Gerade Verbindung mit Pfeil 210">
            <a:extLst>
              <a:ext uri="{FF2B5EF4-FFF2-40B4-BE49-F238E27FC236}">
                <a16:creationId xmlns:a16="http://schemas.microsoft.com/office/drawing/2014/main" id="{A3C2FF45-75E9-4F64-BA13-9D7632289F6E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3499762" y="4633778"/>
            <a:ext cx="0" cy="183600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Rechteck 211">
            <a:extLst>
              <a:ext uri="{FF2B5EF4-FFF2-40B4-BE49-F238E27FC236}">
                <a16:creationId xmlns:a16="http://schemas.microsoft.com/office/drawing/2014/main" id="{A21BEE06-5889-41A5-B106-B28AF7002E43}"/>
              </a:ext>
            </a:extLst>
          </p:cNvPr>
          <p:cNvSpPr/>
          <p:nvPr/>
        </p:nvSpPr>
        <p:spPr bwMode="auto">
          <a:xfrm>
            <a:off x="2298905" y="4700921"/>
            <a:ext cx="1186889" cy="3231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Inotuzumab</a:t>
            </a: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(8x)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(je 0,3 mg/m</a:t>
            </a:r>
            <a:r>
              <a:rPr kumimoji="0" lang="de-AT" sz="600" b="0" i="0" u="none" strike="noStrike" kern="1200" cap="none" spc="0" normalizeH="0" baseline="3000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de-AT" sz="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</a:p>
        </p:txBody>
      </p:sp>
      <p:cxnSp>
        <p:nvCxnSpPr>
          <p:cNvPr id="213" name="Gerade Verbindung mit Pfeil 212">
            <a:extLst>
              <a:ext uri="{FF2B5EF4-FFF2-40B4-BE49-F238E27FC236}">
                <a16:creationId xmlns:a16="http://schemas.microsoft.com/office/drawing/2014/main" id="{60448179-4C5C-4A1F-91E4-DA3721C8EC8A}"/>
              </a:ext>
            </a:extLst>
          </p:cNvPr>
          <p:cNvCxnSpPr>
            <a:cxnSpLocks/>
            <a:stCxn id="212" idx="1"/>
          </p:cNvCxnSpPr>
          <p:nvPr/>
        </p:nvCxnSpPr>
        <p:spPr bwMode="auto">
          <a:xfrm flipH="1">
            <a:off x="1099775" y="4862504"/>
            <a:ext cx="119913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4" name="Gerade Verbindung mit Pfeil 213">
            <a:extLst>
              <a:ext uri="{FF2B5EF4-FFF2-40B4-BE49-F238E27FC236}">
                <a16:creationId xmlns:a16="http://schemas.microsoft.com/office/drawing/2014/main" id="{DDE5D64F-3AA1-49E4-BB42-08853FE83996}"/>
              </a:ext>
            </a:extLst>
          </p:cNvPr>
          <p:cNvCxnSpPr>
            <a:stCxn id="212" idx="3"/>
          </p:cNvCxnSpPr>
          <p:nvPr/>
        </p:nvCxnSpPr>
        <p:spPr bwMode="auto">
          <a:xfrm>
            <a:off x="3485794" y="4862504"/>
            <a:ext cx="1080000" cy="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5" name="Gerade Verbindung mit Pfeil 214">
            <a:extLst>
              <a:ext uri="{FF2B5EF4-FFF2-40B4-BE49-F238E27FC236}">
                <a16:creationId xmlns:a16="http://schemas.microsoft.com/office/drawing/2014/main" id="{C93C7B59-7BAB-4E31-B242-7BB655E2A303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2290050" y="4633778"/>
            <a:ext cx="0" cy="183600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Gerade Verbindung mit Pfeil 215">
            <a:extLst>
              <a:ext uri="{FF2B5EF4-FFF2-40B4-BE49-F238E27FC236}">
                <a16:creationId xmlns:a16="http://schemas.microsoft.com/office/drawing/2014/main" id="{3B807CC9-B7EB-43EE-B69C-23C008EAD3D3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2381490" y="4633778"/>
            <a:ext cx="0" cy="183600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Gerade Verbindung mit Pfeil 216">
            <a:extLst>
              <a:ext uri="{FF2B5EF4-FFF2-40B4-BE49-F238E27FC236}">
                <a16:creationId xmlns:a16="http://schemas.microsoft.com/office/drawing/2014/main" id="{F17B198A-E01C-45C8-B98A-14CC11470F61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4433113" y="4633778"/>
            <a:ext cx="0" cy="183600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Gerade Verbindung mit Pfeil 217">
            <a:extLst>
              <a:ext uri="{FF2B5EF4-FFF2-40B4-BE49-F238E27FC236}">
                <a16:creationId xmlns:a16="http://schemas.microsoft.com/office/drawing/2014/main" id="{D60E1F69-C763-4F2B-A13F-0702A04A346F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4547413" y="4633778"/>
            <a:ext cx="0" cy="183600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echteck 218">
            <a:extLst>
              <a:ext uri="{FF2B5EF4-FFF2-40B4-BE49-F238E27FC236}">
                <a16:creationId xmlns:a16="http://schemas.microsoft.com/office/drawing/2014/main" id="{783332D8-5870-41C7-9E58-B0BCF478D0F6}"/>
              </a:ext>
            </a:extLst>
          </p:cNvPr>
          <p:cNvSpPr/>
          <p:nvPr/>
        </p:nvSpPr>
        <p:spPr bwMode="auto">
          <a:xfrm>
            <a:off x="2807119" y="1521857"/>
            <a:ext cx="2378432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*ab Patient </a:t>
            </a:r>
            <a:r>
              <a:rPr lang="de-DE" sz="800">
                <a:solidFill>
                  <a:srgbClr val="000000"/>
                </a:solidFill>
                <a:latin typeface="Arial" charset="0"/>
              </a:rPr>
              <a:t>#</a:t>
            </a: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 wurde </a:t>
            </a:r>
            <a:r>
              <a:rPr lang="de-DE" sz="800">
                <a:solidFill>
                  <a:srgbClr val="000000"/>
                </a:solidFill>
                <a:latin typeface="Arial" charset="0"/>
              </a:rPr>
              <a:t>bei Hochrisiko-Patienten</a:t>
            </a:r>
            <a:r>
              <a:rPr lang="de-DE" sz="800" baseline="30000">
                <a:solidFill>
                  <a:srgbClr val="000000"/>
                </a:solidFill>
                <a:latin typeface="Arial" charset="0"/>
              </a:rPr>
              <a:t>+</a:t>
            </a:r>
            <a:r>
              <a:rPr lang="de-DE" sz="800">
                <a:solidFill>
                  <a:srgbClr val="000000"/>
                </a:solidFill>
                <a:latin typeface="Arial" charset="0"/>
              </a:rPr>
              <a:t> </a:t>
            </a: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bereits nach 2 Chemotherapie-Zyklen mit </a:t>
            </a:r>
            <a:r>
              <a:rPr kumimoji="0" lang="de-DE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Blinatumomab</a:t>
            </a: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gestartet</a:t>
            </a:r>
            <a:endParaRPr kumimoji="0" lang="de-AT" sz="800" b="0" i="0" u="none" strike="noStrike" kern="1200" cap="none" spc="-1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0" name="Rechteck 219">
            <a:extLst>
              <a:ext uri="{FF2B5EF4-FFF2-40B4-BE49-F238E27FC236}">
                <a16:creationId xmlns:a16="http://schemas.microsoft.com/office/drawing/2014/main" id="{B793C4B3-D451-4549-814A-08DFDAAB321C}"/>
              </a:ext>
            </a:extLst>
          </p:cNvPr>
          <p:cNvSpPr/>
          <p:nvPr/>
        </p:nvSpPr>
        <p:spPr bwMode="auto">
          <a:xfrm>
            <a:off x="2760711" y="3313444"/>
            <a:ext cx="2378432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*ab Patient </a:t>
            </a:r>
            <a:r>
              <a:rPr lang="de-DE" sz="800">
                <a:solidFill>
                  <a:srgbClr val="000000"/>
                </a:solidFill>
                <a:latin typeface="Arial" charset="0"/>
              </a:rPr>
              <a:t>#</a:t>
            </a: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 wurde </a:t>
            </a:r>
            <a:r>
              <a:rPr lang="de-DE" sz="800">
                <a:solidFill>
                  <a:srgbClr val="000000"/>
                </a:solidFill>
                <a:latin typeface="Arial" charset="0"/>
              </a:rPr>
              <a:t>bei Hochrisiko-Patienten</a:t>
            </a:r>
            <a:r>
              <a:rPr lang="de-DE" sz="800" baseline="30000">
                <a:solidFill>
                  <a:srgbClr val="000000"/>
                </a:solidFill>
                <a:latin typeface="Arial" charset="0"/>
              </a:rPr>
              <a:t>+</a:t>
            </a:r>
            <a:r>
              <a:rPr lang="de-DE" sz="800">
                <a:solidFill>
                  <a:srgbClr val="000000"/>
                </a:solidFill>
                <a:latin typeface="Arial" charset="0"/>
              </a:rPr>
              <a:t> </a:t>
            </a: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bereits nach 2 Chemotherapie-Zyklen mit </a:t>
            </a:r>
            <a:r>
              <a:rPr kumimoji="0" lang="de-DE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Blinatumomab</a:t>
            </a: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gestartet</a:t>
            </a:r>
            <a:endParaRPr kumimoji="0" lang="de-AT" sz="800" b="0" i="0" u="none" strike="noStrike" kern="1200" cap="none" spc="-1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1" name="Textfeld 220">
            <a:extLst>
              <a:ext uri="{FF2B5EF4-FFF2-40B4-BE49-F238E27FC236}">
                <a16:creationId xmlns:a16="http://schemas.microsoft.com/office/drawing/2014/main" id="{4F67341E-88E8-4412-B81F-D9DD1E9370FB}"/>
              </a:ext>
            </a:extLst>
          </p:cNvPr>
          <p:cNvSpPr txBox="1"/>
          <p:nvPr/>
        </p:nvSpPr>
        <p:spPr>
          <a:xfrm>
            <a:off x="5301780" y="2623809"/>
            <a:ext cx="3700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700" baseline="30000">
                <a:solidFill>
                  <a:srgbClr val="000000"/>
                </a:solidFill>
                <a:latin typeface="Arial" charset="0"/>
              </a:rPr>
              <a:t>+</a:t>
            </a:r>
            <a:r>
              <a:rPr lang="de-DE" sz="700">
                <a:solidFill>
                  <a:srgbClr val="000000"/>
                </a:solidFill>
                <a:latin typeface="Arial" charset="0"/>
              </a:rPr>
              <a:t> </a:t>
            </a:r>
            <a:r>
              <a:rPr kumimoji="0" lang="de-DE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persistierende MRD nach 2 Zyklen Chemotherapie, komplexer </a:t>
            </a:r>
            <a:r>
              <a:rPr kumimoji="0" lang="de-DE" sz="7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Karyotyp, </a:t>
            </a:r>
            <a:r>
              <a:rPr kumimoji="0" lang="de-DE" sz="700" b="0" i="1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KMT2A</a:t>
            </a:r>
            <a:r>
              <a:rPr kumimoji="0" lang="de-DE" sz="7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-Rearrangement, niedrige </a:t>
            </a:r>
            <a:r>
              <a:rPr kumimoji="0" lang="de-DE" sz="700" b="0" i="0" u="none" strike="noStrike" kern="1200" cap="none" spc="-1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Hypodiploidie</a:t>
            </a:r>
            <a:r>
              <a:rPr kumimoji="0" lang="de-DE" sz="7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/ nahe </a:t>
            </a:r>
            <a:r>
              <a:rPr kumimoji="0" lang="de-DE" sz="700" b="0" i="0" u="none" strike="noStrike" kern="1200" cap="none" spc="-1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Triploidie</a:t>
            </a:r>
            <a:r>
              <a:rPr kumimoji="0" lang="de-DE" sz="7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de-DE" sz="700" b="0" i="1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TP53</a:t>
            </a:r>
            <a:r>
              <a:rPr kumimoji="0" lang="de-DE" sz="7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-Mutation, </a:t>
            </a:r>
            <a:r>
              <a:rPr kumimoji="0" lang="de-DE" sz="700" b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CRLF2</a:t>
            </a:r>
            <a:r>
              <a:rPr kumimoji="0" lang="de-DE" sz="7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-Überexpression in Durchflusszytometrie (auf </a:t>
            </a:r>
            <a:r>
              <a:rPr kumimoji="0" lang="de-DE" sz="700" b="0" i="0" u="none" strike="noStrike" kern="1200" cap="none" spc="-1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</a:t>
            </a:r>
            <a:r>
              <a:rPr kumimoji="0" lang="de-DE" sz="7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-like ALL hindeutend)</a:t>
            </a:r>
            <a:endParaRPr lang="de-DE" sz="1600"/>
          </a:p>
        </p:txBody>
      </p:sp>
      <p:sp>
        <p:nvSpPr>
          <p:cNvPr id="222" name="Rechteck 221">
            <a:extLst>
              <a:ext uri="{FF2B5EF4-FFF2-40B4-BE49-F238E27FC236}">
                <a16:creationId xmlns:a16="http://schemas.microsoft.com/office/drawing/2014/main" id="{B02C3A38-C70D-4ADD-8576-8410134FF593}"/>
              </a:ext>
            </a:extLst>
          </p:cNvPr>
          <p:cNvSpPr/>
          <p:nvPr/>
        </p:nvSpPr>
        <p:spPr bwMode="auto">
          <a:xfrm>
            <a:off x="2867581" y="2006605"/>
            <a:ext cx="388052" cy="461665"/>
          </a:xfrm>
          <a:prstGeom prst="rect">
            <a:avLst/>
          </a:prstGeom>
          <a:solidFill>
            <a:srgbClr val="F391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Blin 1</a:t>
            </a:r>
            <a:endParaRPr kumimoji="0" lang="de-AT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3" name="Rechteck 222">
            <a:extLst>
              <a:ext uri="{FF2B5EF4-FFF2-40B4-BE49-F238E27FC236}">
                <a16:creationId xmlns:a16="http://schemas.microsoft.com/office/drawing/2014/main" id="{F44F21F5-2B6F-48F6-9C5E-2FC7E43BA621}"/>
              </a:ext>
            </a:extLst>
          </p:cNvPr>
          <p:cNvSpPr/>
          <p:nvPr/>
        </p:nvSpPr>
        <p:spPr bwMode="auto">
          <a:xfrm>
            <a:off x="3390105" y="2006605"/>
            <a:ext cx="388052" cy="461665"/>
          </a:xfrm>
          <a:prstGeom prst="rect">
            <a:avLst/>
          </a:prstGeom>
          <a:solidFill>
            <a:srgbClr val="F391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Blin 2</a:t>
            </a:r>
            <a:endParaRPr kumimoji="0" lang="de-AT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4" name="Rechteck 223">
            <a:extLst>
              <a:ext uri="{FF2B5EF4-FFF2-40B4-BE49-F238E27FC236}">
                <a16:creationId xmlns:a16="http://schemas.microsoft.com/office/drawing/2014/main" id="{C2AA6BA3-3E8B-4413-94F0-C06F66CEE75C}"/>
              </a:ext>
            </a:extLst>
          </p:cNvPr>
          <p:cNvSpPr/>
          <p:nvPr/>
        </p:nvSpPr>
        <p:spPr bwMode="auto">
          <a:xfrm>
            <a:off x="3912629" y="2006605"/>
            <a:ext cx="388052" cy="461665"/>
          </a:xfrm>
          <a:prstGeom prst="rect">
            <a:avLst/>
          </a:prstGeom>
          <a:solidFill>
            <a:srgbClr val="F391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Blin 3</a:t>
            </a:r>
            <a:endParaRPr kumimoji="0" lang="de-AT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" name="Rechteck 224">
            <a:extLst>
              <a:ext uri="{FF2B5EF4-FFF2-40B4-BE49-F238E27FC236}">
                <a16:creationId xmlns:a16="http://schemas.microsoft.com/office/drawing/2014/main" id="{44E6F732-E1C1-40D3-AE55-A74E4DD7FC2A}"/>
              </a:ext>
            </a:extLst>
          </p:cNvPr>
          <p:cNvSpPr/>
          <p:nvPr/>
        </p:nvSpPr>
        <p:spPr bwMode="auto">
          <a:xfrm>
            <a:off x="4435153" y="2006605"/>
            <a:ext cx="388052" cy="461665"/>
          </a:xfrm>
          <a:prstGeom prst="rect">
            <a:avLst/>
          </a:prstGeom>
          <a:solidFill>
            <a:srgbClr val="F391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Blin 4</a:t>
            </a:r>
            <a:endParaRPr kumimoji="0" lang="de-AT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6" name="Rechteck 225">
            <a:extLst>
              <a:ext uri="{FF2B5EF4-FFF2-40B4-BE49-F238E27FC236}">
                <a16:creationId xmlns:a16="http://schemas.microsoft.com/office/drawing/2014/main" id="{7C8FBDA0-43D0-42B6-91DA-25C8DE548F13}"/>
              </a:ext>
            </a:extLst>
          </p:cNvPr>
          <p:cNvSpPr/>
          <p:nvPr/>
        </p:nvSpPr>
        <p:spPr bwMode="auto">
          <a:xfrm>
            <a:off x="5380639" y="2006605"/>
            <a:ext cx="388052" cy="461665"/>
          </a:xfrm>
          <a:prstGeom prst="rect">
            <a:avLst/>
          </a:prstGeom>
          <a:solidFill>
            <a:srgbClr val="F391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Blin 5</a:t>
            </a:r>
            <a:endParaRPr kumimoji="0" lang="de-AT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7" name="Rechteck 226">
            <a:extLst>
              <a:ext uri="{FF2B5EF4-FFF2-40B4-BE49-F238E27FC236}">
                <a16:creationId xmlns:a16="http://schemas.microsoft.com/office/drawing/2014/main" id="{70DC24E3-7224-4B72-81E3-44EF0BCA7418}"/>
              </a:ext>
            </a:extLst>
          </p:cNvPr>
          <p:cNvSpPr/>
          <p:nvPr/>
        </p:nvSpPr>
        <p:spPr bwMode="auto">
          <a:xfrm>
            <a:off x="6194909" y="2006605"/>
            <a:ext cx="388052" cy="461665"/>
          </a:xfrm>
          <a:prstGeom prst="rect">
            <a:avLst/>
          </a:prstGeom>
          <a:solidFill>
            <a:srgbClr val="F391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Blin 6</a:t>
            </a:r>
            <a:endParaRPr kumimoji="0" lang="de-AT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8" name="Rechteck 227">
            <a:extLst>
              <a:ext uri="{FF2B5EF4-FFF2-40B4-BE49-F238E27FC236}">
                <a16:creationId xmlns:a16="http://schemas.microsoft.com/office/drawing/2014/main" id="{B3AC86CE-EBC5-45A8-9ECD-7FD0770BD3FF}"/>
              </a:ext>
            </a:extLst>
          </p:cNvPr>
          <p:cNvSpPr/>
          <p:nvPr/>
        </p:nvSpPr>
        <p:spPr bwMode="auto">
          <a:xfrm>
            <a:off x="7009179" y="2006605"/>
            <a:ext cx="388052" cy="460195"/>
          </a:xfrm>
          <a:prstGeom prst="rect">
            <a:avLst/>
          </a:prstGeom>
          <a:solidFill>
            <a:srgbClr val="F391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Blin 7</a:t>
            </a:r>
            <a:endParaRPr kumimoji="0" lang="de-AT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9" name="Rechteck 228">
            <a:extLst>
              <a:ext uri="{FF2B5EF4-FFF2-40B4-BE49-F238E27FC236}">
                <a16:creationId xmlns:a16="http://schemas.microsoft.com/office/drawing/2014/main" id="{CB45251B-46EE-4186-A797-D95C087DDDB9}"/>
              </a:ext>
            </a:extLst>
          </p:cNvPr>
          <p:cNvSpPr/>
          <p:nvPr/>
        </p:nvSpPr>
        <p:spPr bwMode="auto">
          <a:xfrm>
            <a:off x="2852712" y="3800938"/>
            <a:ext cx="388052" cy="461665"/>
          </a:xfrm>
          <a:prstGeom prst="rect">
            <a:avLst/>
          </a:prstGeom>
          <a:solidFill>
            <a:srgbClr val="F391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Blin 1</a:t>
            </a:r>
            <a:endParaRPr kumimoji="0" lang="de-AT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0" name="Rechteck 229">
            <a:extLst>
              <a:ext uri="{FF2B5EF4-FFF2-40B4-BE49-F238E27FC236}">
                <a16:creationId xmlns:a16="http://schemas.microsoft.com/office/drawing/2014/main" id="{9605362B-A4FD-4F23-8FDC-796FAE26D28C}"/>
              </a:ext>
            </a:extLst>
          </p:cNvPr>
          <p:cNvSpPr/>
          <p:nvPr/>
        </p:nvSpPr>
        <p:spPr bwMode="auto">
          <a:xfrm>
            <a:off x="3897760" y="3800938"/>
            <a:ext cx="388052" cy="461665"/>
          </a:xfrm>
          <a:prstGeom prst="rect">
            <a:avLst/>
          </a:prstGeom>
          <a:solidFill>
            <a:srgbClr val="F391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Blin 3</a:t>
            </a:r>
            <a:endParaRPr kumimoji="0" lang="de-AT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1" name="Inhaltsplatzhalter 8">
            <a:extLst>
              <a:ext uri="{FF2B5EF4-FFF2-40B4-BE49-F238E27FC236}">
                <a16:creationId xmlns:a16="http://schemas.microsoft.com/office/drawing/2014/main" id="{A3A80982-5AAC-407C-AB3E-1CE9828C3975}"/>
              </a:ext>
            </a:extLst>
          </p:cNvPr>
          <p:cNvSpPr txBox="1">
            <a:spLocks/>
          </p:cNvSpPr>
          <p:nvPr/>
        </p:nvSpPr>
        <p:spPr bwMode="gray">
          <a:xfrm>
            <a:off x="4935236" y="4482081"/>
            <a:ext cx="4066759" cy="6669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6800" rIns="0" bIns="46800" numCol="1" anchor="t" anchorCtr="0" compatLnSpc="1">
            <a:prstTxWarp prst="textNoShape">
              <a:avLst/>
            </a:prstTxWarp>
            <a:spAutoFit/>
          </a:bodyPr>
          <a:lstStyle>
            <a:lvl1pPr marL="178313" indent="-178313" algn="l" rtl="0" eaLnBrk="1" fontAlgn="base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1488" indent="-214313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728663" indent="-214313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accent1"/>
                </a:solidFill>
                <a:latin typeface="+mn-lt"/>
              </a:defRPr>
            </a:lvl3pPr>
            <a:lvl4pPr marL="985838" indent="-214313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1157288" indent="-12858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+mn-lt"/>
              </a:defRPr>
            </a:lvl5pPr>
            <a:lvl6pPr marL="1414463" indent="-12858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900">
                <a:solidFill>
                  <a:schemeClr val="tx1"/>
                </a:solidFill>
                <a:latin typeface="+mn-lt"/>
              </a:defRPr>
            </a:lvl6pPr>
            <a:lvl7pPr marL="1671638" indent="-12858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900">
                <a:solidFill>
                  <a:schemeClr val="tx1"/>
                </a:solidFill>
                <a:latin typeface="+mn-lt"/>
              </a:defRPr>
            </a:lvl7pPr>
            <a:lvl8pPr marL="1928813" indent="-12858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900">
                <a:solidFill>
                  <a:schemeClr val="tx1"/>
                </a:solidFill>
                <a:latin typeface="+mn-lt"/>
              </a:defRPr>
            </a:lvl8pPr>
            <a:lvl9pPr marL="2185988" indent="-12858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219140">
              <a:spcBef>
                <a:spcPts val="267"/>
              </a:spcBef>
              <a:buClr>
                <a:srgbClr val="0063C3"/>
              </a:buClr>
              <a:buNone/>
              <a:defRPr/>
            </a:pPr>
            <a:r>
              <a:rPr lang="de-DE" sz="600" kern="0" dirty="0">
                <a:solidFill>
                  <a:srgbClr val="000000"/>
                </a:solidFill>
              </a:rPr>
              <a:t>ALL: akute lymphatische Leukämie; Ara-C: </a:t>
            </a:r>
            <a:r>
              <a:rPr lang="de-DE" sz="600" kern="0" dirty="0" err="1">
                <a:solidFill>
                  <a:srgbClr val="000000"/>
                </a:solidFill>
              </a:rPr>
              <a:t>Cytarabin</a:t>
            </a:r>
            <a:r>
              <a:rPr lang="de-DE" sz="600" kern="0" dirty="0">
                <a:solidFill>
                  <a:srgbClr val="000000"/>
                </a:solidFill>
              </a:rPr>
              <a:t>; Blin: </a:t>
            </a:r>
            <a:r>
              <a:rPr lang="de-DE" sz="600" kern="0" dirty="0" err="1">
                <a:solidFill>
                  <a:srgbClr val="000000"/>
                </a:solidFill>
              </a:rPr>
              <a:t>Blinatumomab</a:t>
            </a:r>
            <a:r>
              <a:rPr lang="de-DE" sz="600" kern="0" dirty="0">
                <a:solidFill>
                  <a:srgbClr val="000000"/>
                </a:solidFill>
              </a:rPr>
              <a:t>; CRLF2: </a:t>
            </a:r>
            <a:r>
              <a:rPr lang="en-US" sz="600" kern="0" dirty="0" err="1">
                <a:solidFill>
                  <a:srgbClr val="000000"/>
                </a:solidFill>
              </a:rPr>
              <a:t>Zytokinrezeptor-ähnlicher</a:t>
            </a:r>
            <a:r>
              <a:rPr lang="en-US" sz="600" kern="0" dirty="0">
                <a:solidFill>
                  <a:srgbClr val="000000"/>
                </a:solidFill>
              </a:rPr>
              <a:t> </a:t>
            </a:r>
            <a:r>
              <a:rPr lang="en-US" sz="600" kern="0" dirty="0" err="1">
                <a:solidFill>
                  <a:srgbClr val="000000"/>
                </a:solidFill>
              </a:rPr>
              <a:t>Faktor</a:t>
            </a:r>
            <a:r>
              <a:rPr lang="en-US" sz="600" kern="0" dirty="0">
                <a:solidFill>
                  <a:srgbClr val="000000"/>
                </a:solidFill>
              </a:rPr>
              <a:t> 2</a:t>
            </a:r>
            <a:r>
              <a:rPr lang="de-DE" sz="600" kern="0" dirty="0">
                <a:solidFill>
                  <a:srgbClr val="000000"/>
                </a:solidFill>
              </a:rPr>
              <a:t>; Hyper-CVAD: hyperfraktioniert Cyclophosphamid, </a:t>
            </a:r>
            <a:r>
              <a:rPr lang="de-DE" sz="600" kern="0" dirty="0" err="1">
                <a:solidFill>
                  <a:srgbClr val="000000"/>
                </a:solidFill>
              </a:rPr>
              <a:t>Vincristin</a:t>
            </a:r>
            <a:r>
              <a:rPr lang="de-DE" sz="600" kern="0" dirty="0">
                <a:solidFill>
                  <a:srgbClr val="000000"/>
                </a:solidFill>
              </a:rPr>
              <a:t>, </a:t>
            </a:r>
            <a:r>
              <a:rPr lang="de-DE" sz="600" kern="0" dirty="0" err="1">
                <a:solidFill>
                  <a:srgbClr val="000000"/>
                </a:solidFill>
              </a:rPr>
              <a:t>Doxorubicin</a:t>
            </a:r>
            <a:r>
              <a:rPr lang="de-DE" sz="600" kern="0" dirty="0">
                <a:solidFill>
                  <a:srgbClr val="000000"/>
                </a:solidFill>
              </a:rPr>
              <a:t> und Dexamethason; i. </a:t>
            </a:r>
            <a:r>
              <a:rPr lang="de-DE" sz="600" kern="0" dirty="0" err="1">
                <a:solidFill>
                  <a:srgbClr val="000000"/>
                </a:solidFill>
              </a:rPr>
              <a:t>th</a:t>
            </a:r>
            <a:r>
              <a:rPr lang="de-DE" sz="600" kern="0" dirty="0">
                <a:solidFill>
                  <a:srgbClr val="000000"/>
                </a:solidFill>
              </a:rPr>
              <a:t>.: intrathekal</a:t>
            </a:r>
            <a:r>
              <a:rPr lang="de-DE" sz="600" kern="0">
                <a:solidFill>
                  <a:srgbClr val="000000"/>
                </a:solidFill>
              </a:rPr>
              <a:t>; </a:t>
            </a:r>
            <a:br>
              <a:rPr lang="de-DE" sz="600" kern="0">
                <a:solidFill>
                  <a:srgbClr val="000000"/>
                </a:solidFill>
              </a:rPr>
            </a:br>
            <a:r>
              <a:rPr lang="de-DE" sz="600" i="1" kern="0">
                <a:solidFill>
                  <a:srgbClr val="000000"/>
                </a:solidFill>
              </a:rPr>
              <a:t>KMT2A</a:t>
            </a:r>
            <a:r>
              <a:rPr lang="de-DE" sz="600" kern="0" dirty="0">
                <a:solidFill>
                  <a:srgbClr val="000000"/>
                </a:solidFill>
              </a:rPr>
              <a:t>: Histon-Lysin-N-Methyltransferase 2A; MDACC: MD Anderson Cancer Center; MRD: minimale Resterkrankung; MTX: Methotrexat; Pat.: Patienten; </a:t>
            </a:r>
            <a:r>
              <a:rPr lang="de-DE" sz="600" kern="0" dirty="0" err="1">
                <a:solidFill>
                  <a:srgbClr val="000000"/>
                </a:solidFill>
              </a:rPr>
              <a:t>Ph</a:t>
            </a:r>
            <a:r>
              <a:rPr lang="de-DE" sz="600" kern="0" baseline="30000" dirty="0">
                <a:solidFill>
                  <a:srgbClr val="000000"/>
                </a:solidFill>
              </a:rPr>
              <a:t>-</a:t>
            </a:r>
            <a:r>
              <a:rPr lang="de-DE" sz="600" kern="0" dirty="0">
                <a:solidFill>
                  <a:srgbClr val="000000"/>
                </a:solidFill>
              </a:rPr>
              <a:t> B-ALL: Philadelphia-Chromosom negative B-Zell-ALL; </a:t>
            </a:r>
            <a:br>
              <a:rPr lang="de-DE" sz="600" kern="0" dirty="0">
                <a:solidFill>
                  <a:srgbClr val="000000"/>
                </a:solidFill>
              </a:rPr>
            </a:br>
            <a:r>
              <a:rPr lang="de-DE" sz="600" kern="0" dirty="0">
                <a:solidFill>
                  <a:srgbClr val="000000"/>
                </a:solidFill>
              </a:rPr>
              <a:t>POMP: 6-Mercaptopurin + </a:t>
            </a:r>
            <a:r>
              <a:rPr lang="de-DE" sz="600" kern="0" dirty="0" err="1">
                <a:solidFill>
                  <a:srgbClr val="000000"/>
                </a:solidFill>
              </a:rPr>
              <a:t>Vincristin</a:t>
            </a:r>
            <a:r>
              <a:rPr lang="de-DE" sz="600" kern="0" dirty="0">
                <a:solidFill>
                  <a:srgbClr val="000000"/>
                </a:solidFill>
              </a:rPr>
              <a:t> + Methotrexat + Prednison; TP53: Tumorprotein 53.</a:t>
            </a:r>
            <a:endParaRPr lang="de-DE" sz="600" kern="0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NCT02877303</a:t>
            </a:r>
            <a:r>
              <a:rPr lang="de-DE" sz="600" dirty="0"/>
              <a:t>. </a:t>
            </a:r>
            <a:r>
              <a:rPr lang="de-DE" sz="600" dirty="0">
                <a:hlinkClick r:id="rId5"/>
              </a:rPr>
              <a:t>Short N et al. EHA 2023, Abstract P358</a:t>
            </a:r>
            <a:r>
              <a:rPr lang="de-DE" sz="600" dirty="0"/>
              <a:t>.</a:t>
            </a:r>
            <a:endParaRPr lang="de-DE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2054290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8" y="372055"/>
            <a:ext cx="8631995" cy="460195"/>
          </a:xfrm>
        </p:spPr>
        <p:txBody>
          <a:bodyPr/>
          <a:lstStyle/>
          <a:p>
            <a:r>
              <a:rPr lang="de-DE"/>
              <a:t>Hyper-CVAD + Blinatumomab (± </a:t>
            </a:r>
            <a:r>
              <a:rPr lang="de-DE" err="1"/>
              <a:t>Inotuzumab</a:t>
            </a:r>
            <a:r>
              <a:rPr lang="de-DE"/>
              <a:t>)</a:t>
            </a:r>
            <a:br>
              <a:rPr lang="en-GB">
                <a:solidFill>
                  <a:srgbClr val="000000"/>
                </a:solidFill>
              </a:rPr>
            </a:br>
            <a:r>
              <a:rPr lang="de-DE" sz="1600">
                <a:solidFill>
                  <a:srgbClr val="000000"/>
                </a:solidFill>
              </a:rPr>
              <a:t>Bei Patienten (14–59 Jahre) mit neu diagnostizierter Ph</a:t>
            </a:r>
            <a:r>
              <a:rPr lang="de-DE" sz="1600" baseline="30000">
                <a:solidFill>
                  <a:srgbClr val="000000"/>
                </a:solidFill>
              </a:rPr>
              <a:t>-</a:t>
            </a:r>
            <a:r>
              <a:rPr lang="de-DE" sz="1600">
                <a:solidFill>
                  <a:srgbClr val="000000"/>
                </a:solidFill>
              </a:rPr>
              <a:t> B-ALL (Ph-II-Studie des MDACC)</a:t>
            </a:r>
            <a:endParaRPr lang="de-DE" sz="160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D1799A96-3B92-4DA8-B518-E61F93A4051B}"/>
              </a:ext>
            </a:extLst>
          </p:cNvPr>
          <p:cNvSpPr/>
          <p:nvPr/>
        </p:nvSpPr>
        <p:spPr>
          <a:xfrm>
            <a:off x="-1" y="4776483"/>
            <a:ext cx="8639748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de-DE" sz="600" dirty="0"/>
              <a:t>ALL: akute lymphatische Leukämie; 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CR: </a:t>
            </a:r>
            <a:r>
              <a:rPr kumimoji="0" lang="en-NZ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komplette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Remission;</a:t>
            </a:r>
            <a:r>
              <a:rPr lang="de-DE" sz="600" dirty="0"/>
              <a:t> </a:t>
            </a:r>
            <a:r>
              <a:rPr lang="de-DE" sz="600" kern="0" dirty="0">
                <a:solidFill>
                  <a:srgbClr val="000000"/>
                </a:solidFill>
              </a:rPr>
              <a:t>Hyper-CVAD/HCVAD: hyperfraktioniert Cyclophosphamid, </a:t>
            </a:r>
            <a:r>
              <a:rPr lang="de-DE" sz="600" kern="0" dirty="0" err="1">
                <a:solidFill>
                  <a:srgbClr val="000000"/>
                </a:solidFill>
              </a:rPr>
              <a:t>Vincristin</a:t>
            </a:r>
            <a:r>
              <a:rPr lang="de-DE" sz="600" kern="0" dirty="0">
                <a:solidFill>
                  <a:srgbClr val="000000"/>
                </a:solidFill>
              </a:rPr>
              <a:t>, </a:t>
            </a:r>
            <a:r>
              <a:rPr lang="de-DE" sz="600" kern="0" dirty="0" err="1">
                <a:solidFill>
                  <a:srgbClr val="000000"/>
                </a:solidFill>
              </a:rPr>
              <a:t>Doxorubicin</a:t>
            </a:r>
            <a:r>
              <a:rPr lang="de-DE" sz="600" kern="0" dirty="0">
                <a:solidFill>
                  <a:srgbClr val="000000"/>
                </a:solidFill>
              </a:rPr>
              <a:t> und Dexamethason; </a:t>
            </a:r>
            <a:r>
              <a:rPr lang="de-DE" sz="600" dirty="0"/>
              <a:t>ITT: Intention-</a:t>
            </a:r>
            <a:r>
              <a:rPr lang="de-DE" sz="600" dirty="0" err="1"/>
              <a:t>To</a:t>
            </a:r>
            <a:r>
              <a:rPr lang="de-DE" sz="600" dirty="0"/>
              <a:t>-</a:t>
            </a:r>
            <a:r>
              <a:rPr lang="de-DE" sz="600" dirty="0" err="1"/>
              <a:t>Treat</a:t>
            </a:r>
            <a:r>
              <a:rPr lang="de-DE" sz="600" dirty="0"/>
              <a:t>; </a:t>
            </a:r>
            <a:r>
              <a:rPr lang="de-DE" sz="600" i="1" kern="0" dirty="0">
                <a:solidFill>
                  <a:srgbClr val="000000"/>
                </a:solidFill>
              </a:rPr>
              <a:t>KMT2A</a:t>
            </a:r>
            <a:r>
              <a:rPr lang="de-DE" sz="600" kern="0" dirty="0">
                <a:solidFill>
                  <a:srgbClr val="000000"/>
                </a:solidFill>
              </a:rPr>
              <a:t>: Histon-Lysin-N-Methyltransferase 2A; MDACC: MD Anderson Cancer Center; </a:t>
            </a:r>
            <a:r>
              <a:rPr lang="de-DE" sz="600" dirty="0"/>
              <a:t>MRD: minimale Resterkrankung; ND: neu diagnostiziert; </a:t>
            </a:r>
            <a:r>
              <a:rPr lang="de-DE" sz="600" kern="0" dirty="0" err="1">
                <a:solidFill>
                  <a:srgbClr val="000000"/>
                </a:solidFill>
              </a:rPr>
              <a:t>Ph</a:t>
            </a:r>
            <a:r>
              <a:rPr lang="de-DE" sz="600" kern="0" baseline="30000" dirty="0">
                <a:solidFill>
                  <a:srgbClr val="000000"/>
                </a:solidFill>
              </a:rPr>
              <a:t>-</a:t>
            </a:r>
            <a:r>
              <a:rPr lang="de-DE" sz="600" kern="0" dirty="0">
                <a:solidFill>
                  <a:srgbClr val="000000"/>
                </a:solidFill>
              </a:rPr>
              <a:t> B-ALL: Philadelphia-Chromosom negative B-Zell-ALL</a:t>
            </a:r>
            <a:r>
              <a:rPr lang="de-DE" sz="600" dirty="0"/>
              <a:t>; ZNS: zentrales Nervensystem.</a:t>
            </a:r>
          </a:p>
          <a:p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NCT02877303</a:t>
            </a:r>
            <a:r>
              <a:rPr lang="de-DE" sz="600" dirty="0"/>
              <a:t>. </a:t>
            </a:r>
            <a:r>
              <a:rPr lang="de-DE" sz="600" dirty="0">
                <a:hlinkClick r:id="rId5"/>
              </a:rPr>
              <a:t>Short N et al. EHA 2023, Abstract P358</a:t>
            </a:r>
            <a:r>
              <a:rPr lang="de-DE" sz="600" dirty="0"/>
              <a:t>.</a:t>
            </a:r>
            <a:endParaRPr lang="de-DE" sz="1400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BBF44719-7267-D938-838B-2134DB6C4E49}"/>
              </a:ext>
            </a:extLst>
          </p:cNvPr>
          <p:cNvGraphicFramePr>
            <a:graphicFrameLocks noGrp="1"/>
          </p:cNvGraphicFramePr>
          <p:nvPr/>
        </p:nvGraphicFramePr>
        <p:xfrm>
          <a:off x="2839674" y="1278781"/>
          <a:ext cx="594000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1664099006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3031">
                <a:tc>
                  <a:txBody>
                    <a:bodyPr/>
                    <a:lstStyle/>
                    <a:p>
                      <a:r>
                        <a:rPr lang="de-DE" sz="1000"/>
                        <a:t>Patientencharakteristika</a:t>
                      </a:r>
                    </a:p>
                    <a:p>
                      <a:r>
                        <a:rPr lang="de-DE" sz="1000"/>
                        <a:t>n (%) oder Median [Spanne]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Alle</a:t>
                      </a:r>
                    </a:p>
                    <a:p>
                      <a:pPr algn="ctr"/>
                      <a:r>
                        <a:rPr lang="de-DE" sz="1000"/>
                        <a:t>(n = 69)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HCVAD + </a:t>
                      </a:r>
                      <a:r>
                        <a:rPr lang="de-DE" sz="1000" err="1"/>
                        <a:t>Blinatumomab</a:t>
                      </a:r>
                      <a:endParaRPr lang="de-DE" sz="1000"/>
                    </a:p>
                    <a:p>
                      <a:pPr algn="ctr"/>
                      <a:r>
                        <a:rPr lang="de-DE" sz="1000"/>
                        <a:t>(n = 38)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HCVAD + </a:t>
                      </a:r>
                      <a:r>
                        <a:rPr lang="de-DE" sz="1000" err="1"/>
                        <a:t>Blinatumomab</a:t>
                      </a:r>
                      <a:r>
                        <a:rPr lang="de-DE" sz="1000"/>
                        <a:t> + </a:t>
                      </a:r>
                      <a:r>
                        <a:rPr lang="de-DE" sz="1000" err="1"/>
                        <a:t>Inotuzumab</a:t>
                      </a:r>
                      <a:endParaRPr lang="de-DE" sz="1000"/>
                    </a:p>
                    <a:p>
                      <a:pPr algn="ctr"/>
                      <a:r>
                        <a:rPr lang="de-DE" sz="1000"/>
                        <a:t>(n = 31)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1"/>
                        <a:t>Alter, Jahre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34 [18–59]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37 [18–59]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25 [18–57]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/>
                        <a:t>CD20-Expression </a:t>
                      </a:r>
                      <a:r>
                        <a:rPr lang="de-DE" sz="1000" b="1">
                          <a:sym typeface="Symbol" panose="05050102010706020507" pitchFamily="18" charset="2"/>
                        </a:rPr>
                        <a:t> 20 %</a:t>
                      </a:r>
                      <a:endParaRPr lang="de-DE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31/60 (52 %)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17/33 (52 %)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14/27 (52 %)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1"/>
                        <a:t>CD19-Expression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99,8 [41,9–100]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99,8 [41,9–100]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99,8 [71,5–100]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1"/>
                        <a:t>CD22-Expression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96,1 [0,2–100]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94,7 [23,4–99,9]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96,5 [0,2–100]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1" i="1"/>
                        <a:t>TP53</a:t>
                      </a:r>
                      <a:r>
                        <a:rPr lang="de-DE" sz="1000" b="1"/>
                        <a:t>-Mutation</a:t>
                      </a:r>
                      <a:endParaRPr lang="de-DE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13/68 (19 %)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10/37 (27 %)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3/31 (10 %)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86488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1"/>
                        <a:t>Karyotyp</a:t>
                      </a:r>
                    </a:p>
                    <a:p>
                      <a:r>
                        <a:rPr lang="de-DE" sz="1000" b="0"/>
                        <a:t>     </a:t>
                      </a:r>
                      <a:r>
                        <a:rPr lang="de-DE" sz="1000"/>
                        <a:t>Diploid</a:t>
                      </a: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/>
                        <a:t>     N</a:t>
                      </a:r>
                      <a:r>
                        <a:rPr lang="de-DE" sz="1000"/>
                        <a:t>iedrige </a:t>
                      </a:r>
                      <a:r>
                        <a:rPr lang="de-DE" sz="1000" err="1"/>
                        <a:t>Hypodiploidie</a:t>
                      </a:r>
                      <a:r>
                        <a:rPr lang="de-DE" sz="1000"/>
                        <a:t> / nahe </a:t>
                      </a:r>
                      <a:r>
                        <a:rPr lang="de-DE" sz="1000" err="1"/>
                        <a:t>Triploidie</a:t>
                      </a:r>
                      <a:endParaRPr lang="de-DE" sz="1000"/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/>
                        <a:t>     </a:t>
                      </a:r>
                      <a:r>
                        <a:rPr lang="de-DE" sz="1000"/>
                        <a:t>Komplex</a:t>
                      </a:r>
                      <a:endParaRPr lang="de-DE" sz="1000" b="0"/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     Hohe </a:t>
                      </a:r>
                      <a:r>
                        <a:rPr lang="de-DE" sz="1000" err="1"/>
                        <a:t>Hyperdiploidie</a:t>
                      </a:r>
                      <a:endParaRPr lang="de-DE" sz="1000" b="0"/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     </a:t>
                      </a:r>
                      <a:r>
                        <a:rPr lang="de-DE" sz="1000" i="1"/>
                        <a:t>KMT2A</a:t>
                      </a:r>
                      <a:r>
                        <a:rPr lang="de-DE" sz="1000"/>
                        <a:t>-Rearrangement</a:t>
                      </a:r>
                    </a:p>
                    <a:p>
                      <a:r>
                        <a:rPr lang="de-DE" sz="1000"/>
                        <a:t>     Sonstige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000"/>
                    </a:p>
                    <a:p>
                      <a:pPr algn="ctr"/>
                      <a:r>
                        <a:rPr lang="de-DE" sz="1000"/>
                        <a:t>24 (35 %)</a:t>
                      </a:r>
                    </a:p>
                    <a:p>
                      <a:pPr algn="ctr"/>
                      <a:r>
                        <a:rPr lang="de-DE" sz="1000"/>
                        <a:t>8 (12 %)</a:t>
                      </a:r>
                    </a:p>
                    <a:p>
                      <a:pPr algn="ctr"/>
                      <a:r>
                        <a:rPr lang="de-DE" sz="1000"/>
                        <a:t>4 (6 %)</a:t>
                      </a:r>
                    </a:p>
                    <a:p>
                      <a:pPr algn="ctr"/>
                      <a:r>
                        <a:rPr lang="de-DE" sz="1000"/>
                        <a:t>5 (7 %)</a:t>
                      </a:r>
                    </a:p>
                    <a:p>
                      <a:pPr algn="ctr"/>
                      <a:r>
                        <a:rPr lang="de-DE" sz="1000"/>
                        <a:t>6 (9 %)</a:t>
                      </a:r>
                    </a:p>
                    <a:p>
                      <a:pPr algn="ctr"/>
                      <a:r>
                        <a:rPr lang="de-DE" sz="1000"/>
                        <a:t>22 (32 %)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000"/>
                    </a:p>
                    <a:p>
                      <a:pPr algn="ctr"/>
                      <a:r>
                        <a:rPr lang="de-DE" sz="1000"/>
                        <a:t>11 (29 %)</a:t>
                      </a:r>
                    </a:p>
                    <a:p>
                      <a:pPr algn="ctr"/>
                      <a:r>
                        <a:rPr lang="de-DE" sz="1000"/>
                        <a:t>6 (16 %)</a:t>
                      </a:r>
                    </a:p>
                    <a:p>
                      <a:pPr algn="ctr"/>
                      <a:r>
                        <a:rPr lang="de-DE" sz="1000"/>
                        <a:t>3 (8 %)</a:t>
                      </a:r>
                    </a:p>
                    <a:p>
                      <a:pPr algn="ctr"/>
                      <a:r>
                        <a:rPr lang="de-DE" sz="1000"/>
                        <a:t>3 (8 %)</a:t>
                      </a:r>
                    </a:p>
                    <a:p>
                      <a:pPr algn="ctr"/>
                      <a:r>
                        <a:rPr lang="de-DE" sz="1000"/>
                        <a:t>3 (8 %)</a:t>
                      </a:r>
                    </a:p>
                    <a:p>
                      <a:pPr algn="ctr"/>
                      <a:r>
                        <a:rPr lang="de-DE" sz="1000"/>
                        <a:t>12 (32 %)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  <a:p>
                      <a:pPr algn="ctr"/>
                      <a:r>
                        <a:rPr lang="de-DE" sz="1000" dirty="0"/>
                        <a:t>13 (42 %)</a:t>
                      </a:r>
                    </a:p>
                    <a:p>
                      <a:pPr algn="ctr"/>
                      <a:r>
                        <a:rPr lang="de-DE" sz="1000" dirty="0"/>
                        <a:t>2 (6 %)</a:t>
                      </a:r>
                    </a:p>
                    <a:p>
                      <a:pPr algn="ctr"/>
                      <a:r>
                        <a:rPr lang="de-DE" sz="1000" dirty="0"/>
                        <a:t>1 (3 %)</a:t>
                      </a:r>
                    </a:p>
                    <a:p>
                      <a:pPr algn="ctr"/>
                      <a:r>
                        <a:rPr lang="de-DE" sz="1000" dirty="0"/>
                        <a:t>2 (6 %)</a:t>
                      </a:r>
                    </a:p>
                    <a:p>
                      <a:pPr algn="ctr"/>
                      <a:r>
                        <a:rPr lang="de-DE" sz="1000" dirty="0"/>
                        <a:t>3 (10 %)</a:t>
                      </a:r>
                    </a:p>
                    <a:p>
                      <a:pPr algn="ctr"/>
                      <a:r>
                        <a:rPr lang="de-DE" sz="1000" dirty="0"/>
                        <a:t>10 (32 %)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6502592"/>
                  </a:ext>
                </a:extLst>
              </a:tr>
            </a:tbl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2D927092-7D71-40A3-7D97-09081A304F0B}"/>
              </a:ext>
            </a:extLst>
          </p:cNvPr>
          <p:cNvSpPr/>
          <p:nvPr/>
        </p:nvSpPr>
        <p:spPr bwMode="auto">
          <a:xfrm>
            <a:off x="395999" y="1166047"/>
            <a:ext cx="2443675" cy="34624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tabLst/>
              <a:defRPr/>
            </a:pP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Einschlusskriterien</a:t>
            </a:r>
            <a:endParaRPr kumimoji="0" lang="de-DE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57188" marR="0" lvl="1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ND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</a:t>
            </a:r>
            <a:r>
              <a:rPr kumimoji="0" lang="de-DE" sz="11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B-ALL</a:t>
            </a:r>
          </a:p>
          <a:p>
            <a:pPr marL="357188" marR="0" lvl="1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Alter: 14–59 Jahre</a:t>
            </a:r>
          </a:p>
          <a:p>
            <a:pPr marL="357188" marR="0" lvl="1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Performance-Status 0–3</a:t>
            </a:r>
          </a:p>
          <a:p>
            <a:pPr marL="357188" marR="0" lvl="1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Gesamtbilirubin ≤ 2 mg/dl, Kreatinin ≤2 mg/dl </a:t>
            </a:r>
          </a:p>
          <a:p>
            <a:pPr marL="357188" marR="0" lvl="1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keine signifikante ZNS-Pathologie (außer ZNS-Leukämie)</a:t>
            </a:r>
          </a:p>
          <a:p>
            <a:pPr marL="357188" marR="0" lvl="1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Max. 1 vorangegangener Chemotherapie-Zyklus bei Studieneinschluss</a:t>
            </a:r>
            <a:endParaRPr lang="de-DE" sz="1100">
              <a:solidFill>
                <a:srgbClr val="000000"/>
              </a:solidFill>
              <a:latin typeface="Arial" charset="0"/>
            </a:endParaRPr>
          </a:p>
          <a:p>
            <a:pPr marL="0" lvl="1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de-DE" sz="1100" b="1">
                <a:solidFill>
                  <a:srgbClr val="000000"/>
                </a:solidFill>
                <a:latin typeface="Arial" charset="0"/>
              </a:rPr>
              <a:t>Primärer Endpunkt</a:t>
            </a:r>
          </a:p>
          <a:p>
            <a:pPr marL="357188" lvl="2" indent="-179388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00" err="1">
                <a:solidFill>
                  <a:srgbClr val="000000"/>
                </a:solidFill>
                <a:latin typeface="Arial" charset="0"/>
              </a:rPr>
              <a:t>Rezidivfreies</a:t>
            </a:r>
            <a:r>
              <a:rPr lang="de-DE" sz="1100">
                <a:solidFill>
                  <a:srgbClr val="000000"/>
                </a:solidFill>
                <a:latin typeface="Arial" charset="0"/>
              </a:rPr>
              <a:t> Überleben (ITT-Population)</a:t>
            </a:r>
          </a:p>
          <a:p>
            <a:pPr marL="0" lvl="1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de-DE" sz="1100" b="1">
                <a:solidFill>
                  <a:srgbClr val="000000"/>
                </a:solidFill>
                <a:latin typeface="Arial" charset="0"/>
              </a:rPr>
              <a:t>Sekundäre Endpunkte</a:t>
            </a:r>
          </a:p>
          <a:p>
            <a:pPr marL="357188" lvl="1" indent="-179388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00">
                <a:solidFill>
                  <a:srgbClr val="000000"/>
                </a:solidFill>
                <a:latin typeface="Arial" charset="0"/>
              </a:rPr>
              <a:t>CR-Rate, MRD-</a:t>
            </a:r>
            <a:r>
              <a:rPr lang="de-DE" sz="1100" spc="-20">
                <a:solidFill>
                  <a:srgbClr val="000000"/>
                </a:solidFill>
                <a:latin typeface="Arial" charset="0"/>
              </a:rPr>
              <a:t>Ansprechen, Gesamtüberleben, Verträglichkeit</a:t>
            </a:r>
            <a:endParaRPr lang="de-DE" sz="1200" b="1">
              <a:solidFill>
                <a:srgbClr val="00000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4119094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8" y="372055"/>
            <a:ext cx="8631995" cy="460195"/>
          </a:xfrm>
        </p:spPr>
        <p:txBody>
          <a:bodyPr/>
          <a:lstStyle/>
          <a:p>
            <a:r>
              <a:rPr lang="de-DE"/>
              <a:t>Hyper-CVAD + Blinatumomab (± </a:t>
            </a:r>
            <a:r>
              <a:rPr lang="de-DE" err="1"/>
              <a:t>Inotuzumab</a:t>
            </a:r>
            <a:r>
              <a:rPr lang="de-DE"/>
              <a:t>)</a:t>
            </a:r>
            <a:br>
              <a:rPr lang="en-GB">
                <a:solidFill>
                  <a:srgbClr val="000000"/>
                </a:solidFill>
              </a:rPr>
            </a:br>
            <a:r>
              <a:rPr lang="de-DE" sz="1600">
                <a:solidFill>
                  <a:srgbClr val="000000"/>
                </a:solidFill>
              </a:rPr>
              <a:t>Bei Patienten (14–59 Jahre) mit neu diagnostizierter Ph</a:t>
            </a:r>
            <a:r>
              <a:rPr lang="de-DE" sz="1600" baseline="30000">
                <a:solidFill>
                  <a:srgbClr val="000000"/>
                </a:solidFill>
              </a:rPr>
              <a:t>-</a:t>
            </a:r>
            <a:r>
              <a:rPr lang="de-DE" sz="1600">
                <a:solidFill>
                  <a:srgbClr val="000000"/>
                </a:solidFill>
              </a:rPr>
              <a:t> B-ALL (Ph-II-Studie des MDACC)</a:t>
            </a:r>
            <a:endParaRPr lang="de-DE" sz="160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D1799A96-3B92-4DA8-B518-E61F93A4051B}"/>
              </a:ext>
            </a:extLst>
          </p:cNvPr>
          <p:cNvSpPr/>
          <p:nvPr/>
        </p:nvSpPr>
        <p:spPr>
          <a:xfrm>
            <a:off x="-1" y="4684150"/>
            <a:ext cx="8846822" cy="46166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de-DE" sz="600"/>
              <a:t>* Bei 2 der 3 Patienten, die keine MRD-Negativität erreichten, wurde später eine </a:t>
            </a:r>
            <a:r>
              <a:rPr lang="de-DE" sz="600" i="1"/>
              <a:t>NUP214::ABL1</a:t>
            </a:r>
            <a:r>
              <a:rPr lang="de-DE" sz="600"/>
              <a:t>-Fusion und bei einem Patienten ein </a:t>
            </a:r>
            <a:r>
              <a:rPr lang="de-DE" sz="600" i="1"/>
              <a:t>KMT2A</a:t>
            </a:r>
            <a:r>
              <a:rPr lang="de-DE" sz="600"/>
              <a:t>-Rearrangement festgestellt.</a:t>
            </a:r>
          </a:p>
          <a:p>
            <a:r>
              <a:rPr lang="de-DE" sz="600"/>
              <a:t>ALL: akute lymphatische Leukämie; </a:t>
            </a:r>
            <a:r>
              <a:rPr kumimoji="0" lang="en-NZ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CR: </a:t>
            </a:r>
            <a:r>
              <a:rPr kumimoji="0" lang="en-NZ" sz="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komplette</a:t>
            </a:r>
            <a:r>
              <a:rPr kumimoji="0" lang="en-NZ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Remission;</a:t>
            </a:r>
            <a:r>
              <a:rPr lang="de-DE" sz="600"/>
              <a:t> </a:t>
            </a:r>
            <a:r>
              <a:rPr lang="de-DE" sz="600" kern="0">
                <a:solidFill>
                  <a:srgbClr val="000000"/>
                </a:solidFill>
              </a:rPr>
              <a:t>Hyper-CVAD: hyperfraktioniert Cyclophosphamid, </a:t>
            </a:r>
            <a:r>
              <a:rPr lang="de-DE" sz="600" kern="0" err="1">
                <a:solidFill>
                  <a:srgbClr val="000000"/>
                </a:solidFill>
              </a:rPr>
              <a:t>Vincristin</a:t>
            </a:r>
            <a:r>
              <a:rPr lang="de-DE" sz="600" kern="0">
                <a:solidFill>
                  <a:srgbClr val="000000"/>
                </a:solidFill>
              </a:rPr>
              <a:t>, </a:t>
            </a:r>
            <a:r>
              <a:rPr lang="de-DE" sz="600" kern="0" err="1">
                <a:solidFill>
                  <a:srgbClr val="000000"/>
                </a:solidFill>
              </a:rPr>
              <a:t>Doxorubicin</a:t>
            </a:r>
            <a:r>
              <a:rPr lang="de-DE" sz="600" kern="0">
                <a:solidFill>
                  <a:srgbClr val="000000"/>
                </a:solidFill>
              </a:rPr>
              <a:t> und Dexamethason; </a:t>
            </a:r>
            <a:r>
              <a:rPr lang="de-DE" sz="600" i="1" kern="0">
                <a:solidFill>
                  <a:srgbClr val="000000"/>
                </a:solidFill>
              </a:rPr>
              <a:t>KMT2A</a:t>
            </a:r>
            <a:r>
              <a:rPr lang="de-DE" sz="600" kern="0">
                <a:solidFill>
                  <a:srgbClr val="000000"/>
                </a:solidFill>
              </a:rPr>
              <a:t>: Histon-Lysin-N-Methyltransferase 2A; MDACC: MD Anderson Cancer Center; </a:t>
            </a:r>
            <a:r>
              <a:rPr lang="de-DE" sz="600"/>
              <a:t>MRD: minimale Resterkrankung; OS: Gesamtüberleben; </a:t>
            </a:r>
            <a:r>
              <a:rPr lang="de-DE" sz="600" kern="0" err="1">
                <a:solidFill>
                  <a:srgbClr val="000000"/>
                </a:solidFill>
              </a:rPr>
              <a:t>Ph</a:t>
            </a:r>
            <a:r>
              <a:rPr lang="de-DE" sz="600" kern="0" baseline="30000">
                <a:solidFill>
                  <a:srgbClr val="000000"/>
                </a:solidFill>
              </a:rPr>
              <a:t>-</a:t>
            </a:r>
            <a:r>
              <a:rPr lang="de-DE" sz="600" kern="0">
                <a:solidFill>
                  <a:srgbClr val="000000"/>
                </a:solidFill>
              </a:rPr>
              <a:t> B-ALL: Philadelphia-Chromosom negative B-Zell-ALL; SOS: hepatisches </a:t>
            </a:r>
            <a:r>
              <a:rPr lang="de-DE" sz="600" kern="0" err="1">
                <a:solidFill>
                  <a:srgbClr val="000000"/>
                </a:solidFill>
              </a:rPr>
              <a:t>sinusoidales</a:t>
            </a:r>
            <a:r>
              <a:rPr lang="de-DE" sz="600" kern="0">
                <a:solidFill>
                  <a:srgbClr val="000000"/>
                </a:solidFill>
              </a:rPr>
              <a:t> Obstruktionssyndrom; SZT: Stammzelltransplantation; VOD: venöse okklusive Leberkrankheit</a:t>
            </a:r>
            <a:r>
              <a:rPr lang="de-DE" sz="600"/>
              <a:t>.</a:t>
            </a:r>
          </a:p>
          <a:p>
            <a:r>
              <a:rPr kumimoji="0" lang="en-NZ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NCT02877303</a:t>
            </a:r>
            <a:r>
              <a:rPr lang="de-DE" sz="600"/>
              <a:t>. </a:t>
            </a:r>
            <a:r>
              <a:rPr lang="de-DE" sz="600">
                <a:hlinkClick r:id="rId5"/>
              </a:rPr>
              <a:t>Short N et al. EHA 2023, Abstract P358</a:t>
            </a:r>
            <a:r>
              <a:rPr lang="de-DE" sz="600"/>
              <a:t>.</a:t>
            </a:r>
            <a:endParaRPr lang="de-DE" sz="14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7F9C4C8-74A7-FAAC-C04E-35932FBAF01D}"/>
              </a:ext>
            </a:extLst>
          </p:cNvPr>
          <p:cNvSpPr txBox="1">
            <a:spLocks/>
          </p:cNvSpPr>
          <p:nvPr/>
        </p:nvSpPr>
        <p:spPr>
          <a:xfrm>
            <a:off x="0" y="3914881"/>
            <a:ext cx="9144000" cy="43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0" tIns="0" rIns="0" bIns="0" anchor="ctr"/>
          <a:lstStyle>
            <a:lvl1pPr marL="257175" indent="-257175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 defTabSz="6858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de-DE" sz="1200" b="1" dirty="0">
                <a:solidFill>
                  <a:schemeClr val="bg1"/>
                </a:solidFill>
              </a:rPr>
              <a:t>Die Hinzunahme von </a:t>
            </a:r>
            <a:r>
              <a:rPr lang="de-DE" sz="1200" b="1" dirty="0" err="1">
                <a:solidFill>
                  <a:schemeClr val="bg1"/>
                </a:solidFill>
              </a:rPr>
              <a:t>Inotuzumab</a:t>
            </a:r>
            <a:r>
              <a:rPr lang="de-DE" sz="1200" b="1" dirty="0">
                <a:solidFill>
                  <a:schemeClr val="bg1"/>
                </a:solidFill>
              </a:rPr>
              <a:t> bei Hyper-CVAD mit sequenziellem </a:t>
            </a:r>
            <a:r>
              <a:rPr lang="de-DE" sz="1200" b="1" dirty="0" err="1">
                <a:solidFill>
                  <a:schemeClr val="bg1"/>
                </a:solidFill>
              </a:rPr>
              <a:t>Blinatumomab</a:t>
            </a:r>
            <a:r>
              <a:rPr lang="de-DE" sz="1200" b="1" dirty="0">
                <a:solidFill>
                  <a:schemeClr val="bg1"/>
                </a:solidFill>
              </a:rPr>
              <a:t> war verträglich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7F229292-8F86-F05A-15AC-AEADB14DAEB0}"/>
              </a:ext>
            </a:extLst>
          </p:cNvPr>
          <p:cNvGraphicFramePr>
            <a:graphicFrameLocks noGrp="1"/>
          </p:cNvGraphicFramePr>
          <p:nvPr/>
        </p:nvGraphicFramePr>
        <p:xfrm>
          <a:off x="4711753" y="1288169"/>
          <a:ext cx="4049910" cy="198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910">
                  <a:extLst>
                    <a:ext uri="{9D8B030D-6E8A-4147-A177-3AD203B41FA5}">
                      <a16:colId xmlns:a16="http://schemas.microsoft.com/office/drawing/2014/main" val="2766580353"/>
                    </a:ext>
                  </a:extLst>
                </a:gridCol>
              </a:tblGrid>
              <a:tr h="200055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/>
                        <a:t>Ergebnisse</a:t>
                      </a:r>
                      <a:endParaRPr lang="de-DE" sz="1050" b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spc="-20"/>
                        <a:t>Patienten</a:t>
                      </a:r>
                      <a:endParaRPr lang="de-DE" sz="1400" spc="-20"/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/>
                        <a:t>n/N (%)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55">
                <a:tc>
                  <a:txBody>
                    <a:bodyPr/>
                    <a:lstStyle/>
                    <a:p>
                      <a:r>
                        <a:rPr lang="de-DE" sz="10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CR-Rate </a:t>
                      </a:r>
                      <a:r>
                        <a:rPr lang="de-DE" sz="1000" b="0"/>
                        <a:t>bei Patienten mit aktiver Erkrankung zum Studieneinschluss</a:t>
                      </a:r>
                      <a:endParaRPr lang="de-DE" sz="10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/>
                        <a:t>53/53 (</a:t>
                      </a:r>
                      <a:r>
                        <a:rPr lang="de-DE" sz="10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100 %)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719149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de-DE" sz="1000" b="1"/>
                        <a:t>MRD-Negativität </a:t>
                      </a:r>
                      <a:r>
                        <a:rPr lang="de-DE" sz="1000" b="0"/>
                        <a:t>bei auswertbaren Patienten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56/59 (95 %)*</a:t>
                      </a:r>
                      <a:endParaRPr lang="de-DE" sz="1000" b="1" kern="1200" baseline="300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de-DE" sz="1000" b="1"/>
                        <a:t>3-Jahres-OS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582545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de-DE" sz="1000" b="1"/>
                        <a:t>3-Jahres-Rate für kontinuierliche Remission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9122921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9898A1E8-7964-1F29-B521-FF565DD1C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98" y="1286979"/>
            <a:ext cx="4138873" cy="19967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t" anchorCtr="0" compatLnSpc="1">
            <a:prstTxWarp prst="textNoShape">
              <a:avLst/>
            </a:prstTxWarp>
            <a:spAutoFit/>
          </a:bodyPr>
          <a:lstStyle/>
          <a:p>
            <a:pPr marL="177800" lvl="0" indent="-1778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de-DE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Die mediane Nachbeobachtungszeit betrug </a:t>
            </a:r>
            <a:r>
              <a:rPr kumimoji="0" lang="de-DE" altLang="de-DE" sz="1100" b="1" i="0" u="none" strike="noStrike" kern="120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 Monate </a:t>
            </a:r>
            <a:r>
              <a:rPr kumimoji="0" lang="de-DE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(Spanne: 4–73 Monate). </a:t>
            </a:r>
          </a:p>
          <a:p>
            <a:pPr marL="177800" lvl="0" indent="-1778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de-DE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Insgesamt entwickelten </a:t>
            </a:r>
            <a:r>
              <a:rPr kumimoji="0" lang="de-DE" altLang="de-DE" sz="1100" b="1" i="0" u="none" strike="noStrike" kern="120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 Patienten (12 %) </a:t>
            </a:r>
            <a:r>
              <a:rPr kumimoji="0" lang="de-DE" altLang="de-DE" sz="1100" i="0" u="none" strike="noStrike" kern="120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während der Studie </a:t>
            </a:r>
            <a:r>
              <a:rPr kumimoji="0" lang="de-DE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ein Rezidiv, </a:t>
            </a:r>
            <a:r>
              <a:rPr kumimoji="0" lang="de-DE" altLang="de-DE" sz="1100" b="1" i="0" u="none" strike="noStrike" kern="120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22 (32 %) </a:t>
            </a:r>
            <a:r>
              <a:rPr kumimoji="0" lang="de-DE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unterzogen sich in der ersten Remission einer SZT (2 entwickelten nach der SZT ein Rezidiv), </a:t>
            </a:r>
            <a:r>
              <a:rPr kumimoji="0" lang="de-DE" altLang="de-DE" sz="1100" b="1" i="0" u="none" strike="noStrike" kern="120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(3 %) </a:t>
            </a:r>
            <a:r>
              <a:rPr kumimoji="0" lang="de-DE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starben in CR und </a:t>
            </a:r>
            <a:r>
              <a:rPr kumimoji="0" lang="de-DE" altLang="de-DE" sz="1100" b="1" i="0" u="none" strike="noStrike" kern="120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37 (54 %)</a:t>
            </a:r>
            <a:r>
              <a:rPr kumimoji="0" lang="de-DE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blieben ohne SZT in kontinuierlicher Remission.</a:t>
            </a:r>
          </a:p>
          <a:p>
            <a:pPr marL="177800" lvl="0" indent="-1778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de-DE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Patient beendete die Behandlung mit </a:t>
            </a:r>
            <a:r>
              <a:rPr kumimoji="0" lang="de-DE" alt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Blinatumomab</a:t>
            </a:r>
            <a:r>
              <a:rPr kumimoji="0" lang="de-DE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wegen rezidivierender Neurotoxizität vom Grad 2. </a:t>
            </a:r>
            <a:r>
              <a:rPr kumimoji="0" lang="de-DE" altLang="de-DE" sz="1100" i="0" u="none" strike="noStrike" kern="120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Kein Patient setzte </a:t>
            </a:r>
            <a:r>
              <a:rPr kumimoji="0" lang="de-DE" altLang="de-DE" sz="1100" i="0" u="none" strike="noStrike" kern="1200" cap="none" spc="0" normalizeH="0" baseline="0" noProof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Inotuzumab</a:t>
            </a:r>
            <a:r>
              <a:rPr kumimoji="0" lang="de-DE" altLang="de-DE" sz="1100" i="0" u="none" strike="noStrike" kern="120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aufgrund von Toxizität ab und es wurden keine Fälle von SOS/VOD beobachtet.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D53E6A02-E0C8-9C04-C364-9E431D378A91}"/>
              </a:ext>
            </a:extLst>
          </p:cNvPr>
          <p:cNvSpPr txBox="1">
            <a:spLocks/>
          </p:cNvSpPr>
          <p:nvPr/>
        </p:nvSpPr>
        <p:spPr bwMode="gray">
          <a:xfrm>
            <a:off x="381600" y="997200"/>
            <a:ext cx="3276000" cy="2225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7745" indent="-237745" algn="l" rtl="0" eaLnBrk="1" fontAlgn="base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35" indent="-285744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971526" indent="-285744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accent1"/>
                </a:solidFill>
                <a:latin typeface="+mn-lt"/>
              </a:defRPr>
            </a:lvl3pPr>
            <a:lvl4pPr marL="1314418" indent="-285744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+mn-lt"/>
              </a:defRPr>
            </a:lvl5pPr>
            <a:lvl6pPr marL="1885904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228795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571686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914578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de-DE" sz="1400" b="1" kern="0" spc="-10"/>
              <a:t>Ergebnisse für die Gesamtkohorte: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0953477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8" y="372055"/>
            <a:ext cx="8631995" cy="460195"/>
          </a:xfrm>
        </p:spPr>
        <p:txBody>
          <a:bodyPr/>
          <a:lstStyle/>
          <a:p>
            <a:r>
              <a:rPr lang="de-DE"/>
              <a:t>Hyper-CVAD + Blinatumomab (± </a:t>
            </a:r>
            <a:r>
              <a:rPr lang="de-DE" err="1"/>
              <a:t>Inotuzumab</a:t>
            </a:r>
            <a:r>
              <a:rPr lang="de-DE"/>
              <a:t>)</a:t>
            </a:r>
            <a:br>
              <a:rPr lang="en-GB">
                <a:solidFill>
                  <a:srgbClr val="000000"/>
                </a:solidFill>
              </a:rPr>
            </a:br>
            <a:r>
              <a:rPr lang="de-DE" sz="1600">
                <a:solidFill>
                  <a:srgbClr val="000000"/>
                </a:solidFill>
              </a:rPr>
              <a:t>Bei Patienten (14–59 Jahre) mit neu diagnostizierter Ph</a:t>
            </a:r>
            <a:r>
              <a:rPr lang="de-DE" sz="1600" baseline="30000">
                <a:solidFill>
                  <a:srgbClr val="000000"/>
                </a:solidFill>
              </a:rPr>
              <a:t>-</a:t>
            </a:r>
            <a:r>
              <a:rPr lang="de-DE" sz="1600">
                <a:solidFill>
                  <a:srgbClr val="000000"/>
                </a:solidFill>
              </a:rPr>
              <a:t> B-ALL (Ph-II-Studie des MDACC)</a:t>
            </a:r>
            <a:endParaRPr lang="de-DE" sz="160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D1799A96-3B92-4DA8-B518-E61F93A4051B}"/>
              </a:ext>
            </a:extLst>
          </p:cNvPr>
          <p:cNvSpPr/>
          <p:nvPr/>
        </p:nvSpPr>
        <p:spPr>
          <a:xfrm>
            <a:off x="-1" y="4776483"/>
            <a:ext cx="8639748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de-DE" sz="600" dirty="0"/>
              <a:t>ALL: akute lymphatische Leukämie; Blin: </a:t>
            </a:r>
            <a:r>
              <a:rPr lang="de-DE" sz="600" dirty="0" err="1"/>
              <a:t>Blinatumomab</a:t>
            </a:r>
            <a:r>
              <a:rPr lang="de-DE" sz="600" dirty="0"/>
              <a:t>; </a:t>
            </a:r>
            <a:r>
              <a:rPr lang="de-DE" sz="600" kern="0" dirty="0">
                <a:solidFill>
                  <a:srgbClr val="000000"/>
                </a:solidFill>
              </a:rPr>
              <a:t>Hyper-CVAD/HCVAD: hyperfraktioniert Cyclophosphamid, </a:t>
            </a:r>
            <a:r>
              <a:rPr lang="de-DE" sz="600" kern="0" dirty="0" err="1">
                <a:solidFill>
                  <a:srgbClr val="000000"/>
                </a:solidFill>
              </a:rPr>
              <a:t>Vincristin</a:t>
            </a:r>
            <a:r>
              <a:rPr lang="de-DE" sz="600" kern="0" dirty="0">
                <a:solidFill>
                  <a:srgbClr val="000000"/>
                </a:solidFill>
              </a:rPr>
              <a:t>, </a:t>
            </a:r>
            <a:r>
              <a:rPr lang="de-DE" sz="600" kern="0" dirty="0" err="1">
                <a:solidFill>
                  <a:srgbClr val="000000"/>
                </a:solidFill>
              </a:rPr>
              <a:t>Doxorubicin</a:t>
            </a:r>
            <a:r>
              <a:rPr lang="de-DE" sz="600" kern="0" dirty="0">
                <a:solidFill>
                  <a:srgbClr val="000000"/>
                </a:solidFill>
              </a:rPr>
              <a:t> und Dexamethason; </a:t>
            </a:r>
            <a:r>
              <a:rPr lang="de-DE" sz="600" kern="0" dirty="0" err="1">
                <a:solidFill>
                  <a:srgbClr val="000000"/>
                </a:solidFill>
              </a:rPr>
              <a:t>Ino</a:t>
            </a:r>
            <a:r>
              <a:rPr lang="de-DE" sz="600" kern="0" dirty="0">
                <a:solidFill>
                  <a:srgbClr val="000000"/>
                </a:solidFill>
              </a:rPr>
              <a:t>: </a:t>
            </a:r>
            <a:r>
              <a:rPr lang="de-DE" sz="600" kern="0" dirty="0" err="1">
                <a:solidFill>
                  <a:srgbClr val="000000"/>
                </a:solidFill>
              </a:rPr>
              <a:t>Inotuzumab</a:t>
            </a:r>
            <a:r>
              <a:rPr lang="de-DE" sz="600" kern="0" dirty="0">
                <a:solidFill>
                  <a:srgbClr val="000000"/>
                </a:solidFill>
              </a:rPr>
              <a:t>; MDACC: MD Anderson Cancer Center; </a:t>
            </a:r>
            <a:r>
              <a:rPr lang="de-DE" sz="600" dirty="0"/>
              <a:t>OS: Gesamtüberleben; </a:t>
            </a:r>
            <a:br>
              <a:rPr lang="de-DE" sz="600" dirty="0"/>
            </a:br>
            <a:r>
              <a:rPr lang="de-DE" sz="600" kern="0" dirty="0" err="1">
                <a:solidFill>
                  <a:srgbClr val="000000"/>
                </a:solidFill>
              </a:rPr>
              <a:t>Ph</a:t>
            </a:r>
            <a:r>
              <a:rPr lang="de-DE" sz="600" kern="0" baseline="30000" dirty="0">
                <a:solidFill>
                  <a:srgbClr val="000000"/>
                </a:solidFill>
              </a:rPr>
              <a:t>-</a:t>
            </a:r>
            <a:r>
              <a:rPr lang="de-DE" sz="600" kern="0" dirty="0">
                <a:solidFill>
                  <a:srgbClr val="000000"/>
                </a:solidFill>
              </a:rPr>
              <a:t> B-ALL: Philadelphia-Chromosom negative B-Zell-ALL; </a:t>
            </a:r>
            <a:r>
              <a:rPr lang="de-DE" sz="600" dirty="0"/>
              <a:t>ZNS: zentrales Nervensystem.</a:t>
            </a:r>
          </a:p>
          <a:p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NCT02877303</a:t>
            </a:r>
            <a:r>
              <a:rPr lang="de-DE" sz="600" dirty="0"/>
              <a:t>. </a:t>
            </a:r>
            <a:r>
              <a:rPr lang="de-DE" sz="600" dirty="0">
                <a:hlinkClick r:id="rId5"/>
              </a:rPr>
              <a:t>Short N et al. EHA 2023, Abstract P358</a:t>
            </a:r>
            <a:r>
              <a:rPr lang="de-DE" sz="600" dirty="0"/>
              <a:t>.</a:t>
            </a:r>
            <a:endParaRPr lang="de-DE" sz="1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7F9C4C8-74A7-FAAC-C04E-35932FBAF01D}"/>
              </a:ext>
            </a:extLst>
          </p:cNvPr>
          <p:cNvSpPr txBox="1">
            <a:spLocks/>
          </p:cNvSpPr>
          <p:nvPr/>
        </p:nvSpPr>
        <p:spPr>
          <a:xfrm>
            <a:off x="0" y="3914881"/>
            <a:ext cx="9144000" cy="43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0" tIns="0" rIns="0" bIns="0" anchor="ctr"/>
          <a:lstStyle>
            <a:lvl1pPr marL="257175" indent="-257175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 defTabSz="6858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de-DE" sz="1200" b="1">
                <a:solidFill>
                  <a:schemeClr val="bg1"/>
                </a:solidFill>
              </a:rPr>
              <a:t>Die Hinzunahme von Inotuzumab zu Hyper-CVAD mit sequenziellem </a:t>
            </a:r>
            <a:r>
              <a:rPr lang="de-DE" sz="1200" b="1" err="1">
                <a:solidFill>
                  <a:schemeClr val="bg1"/>
                </a:solidFill>
              </a:rPr>
              <a:t>Blinatumomab</a:t>
            </a:r>
            <a:r>
              <a:rPr lang="de-DE" sz="1200" b="1">
                <a:solidFill>
                  <a:schemeClr val="bg1"/>
                </a:solidFill>
              </a:rPr>
              <a:t> könnte das Überleben verbessern</a:t>
            </a:r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CC093F64-8FB8-4AAE-B1D5-121F0BC478E3}"/>
              </a:ext>
            </a:extLst>
          </p:cNvPr>
          <p:cNvSpPr/>
          <p:nvPr/>
        </p:nvSpPr>
        <p:spPr bwMode="auto">
          <a:xfrm>
            <a:off x="5155515" y="1053914"/>
            <a:ext cx="3600000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de-DE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OS mit und ohne </a:t>
            </a:r>
            <a:r>
              <a:rPr kumimoji="0" lang="de-DE" sz="14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Inotuzumab</a:t>
            </a:r>
            <a:endParaRPr kumimoji="0" lang="de-DE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de-DE" sz="140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E1FA41B-C38A-A369-985A-16FF7F854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98" y="1408899"/>
            <a:ext cx="4138873" cy="73482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t" anchorCtr="0" compatLnSpc="1">
            <a:prstTxWarp prst="textNoShape">
              <a:avLst/>
            </a:prstTxWarp>
            <a:spAutoFit/>
          </a:bodyPr>
          <a:lstStyle/>
          <a:p>
            <a:pPr marL="177800" lvl="0" indent="-1778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de-DE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Die mediane Nachbeobachtungszeit betrug </a:t>
            </a:r>
            <a:r>
              <a:rPr kumimoji="0" lang="de-DE" altLang="de-DE" sz="1100" b="1" i="0" u="none" strike="noStrike" kern="120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 Monate</a:t>
            </a:r>
            <a:r>
              <a:rPr kumimoji="0" lang="de-DE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177800" lvl="0" indent="-1778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de-DE" altLang="de-DE" sz="1100" b="1" i="0" u="none" strike="noStrike" kern="120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Patienten (10 %) </a:t>
            </a:r>
            <a:r>
              <a:rPr kumimoji="0" lang="de-DE" altLang="de-DE" sz="1100" i="0" u="none" strike="noStrike" kern="120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entwickelten</a:t>
            </a:r>
            <a:r>
              <a:rPr kumimoji="0" lang="de-DE" altLang="de-DE" sz="1100" b="1" i="0" u="none" strike="noStrike" kern="120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ein Rezidiv; bei allen beschränkte sich das Rezidiv allein auf das ZNS und kein Patient verstarb.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619FB18B-F8D0-EFDD-7393-C1369F71AB89}"/>
              </a:ext>
            </a:extLst>
          </p:cNvPr>
          <p:cNvSpPr txBox="1">
            <a:spLocks/>
          </p:cNvSpPr>
          <p:nvPr/>
        </p:nvSpPr>
        <p:spPr bwMode="gray">
          <a:xfrm>
            <a:off x="381600" y="1119120"/>
            <a:ext cx="3456000" cy="2225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7745" indent="-237745" algn="l" rtl="0" eaLnBrk="1" fontAlgn="base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35" indent="-285744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971526" indent="-285744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accent1"/>
                </a:solidFill>
                <a:latin typeface="+mn-lt"/>
              </a:defRPr>
            </a:lvl3pPr>
            <a:lvl4pPr marL="1314418" indent="-285744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+mn-lt"/>
              </a:defRPr>
            </a:lvl5pPr>
            <a:lvl6pPr marL="1885904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228795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571686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914578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de-DE" sz="1400" b="1" kern="0" spc="-10"/>
              <a:t>Ergebnisse für die </a:t>
            </a:r>
            <a:r>
              <a:rPr lang="de-DE" sz="1400" b="1" kern="0" spc="-10" err="1"/>
              <a:t>Inotuzumab</a:t>
            </a:r>
            <a:r>
              <a:rPr lang="de-DE" sz="1400" b="1" kern="0" spc="-10"/>
              <a:t>-Kohorte: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628B855-17D3-9243-2B02-A6310EDD5CDB}"/>
              </a:ext>
            </a:extLst>
          </p:cNvPr>
          <p:cNvSpPr txBox="1"/>
          <p:nvPr/>
        </p:nvSpPr>
        <p:spPr>
          <a:xfrm>
            <a:off x="6661132" y="3654313"/>
            <a:ext cx="911285" cy="211020"/>
          </a:xfrm>
          <a:prstGeom prst="rect">
            <a:avLst/>
          </a:prstGeom>
          <a:solidFill>
            <a:schemeClr val="bg1"/>
          </a:solidFill>
        </p:spPr>
        <p:txBody>
          <a:bodyPr wrap="none" lIns="108000" tIns="36000" rIns="108000" bIns="36000" rtlCol="0">
            <a:spAutoFit/>
          </a:bodyPr>
          <a:lstStyle/>
          <a:p>
            <a:r>
              <a:rPr lang="de-DE" sz="700" b="1" dirty="0"/>
              <a:t>Zeit (Monate)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7AF523D-D05D-967D-3974-CD07853A292E}"/>
              </a:ext>
            </a:extLst>
          </p:cNvPr>
          <p:cNvSpPr txBox="1"/>
          <p:nvPr/>
        </p:nvSpPr>
        <p:spPr>
          <a:xfrm rot="16200000">
            <a:off x="4454119" y="2337536"/>
            <a:ext cx="1596144" cy="125989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700" b="1" dirty="0"/>
              <a:t>Überlebenswahrscheinlichkeit</a:t>
            </a:r>
          </a:p>
        </p:txBody>
      </p:sp>
      <p:graphicFrame>
        <p:nvGraphicFramePr>
          <p:cNvPr id="11" name="Tabelle 22">
            <a:extLst>
              <a:ext uri="{FF2B5EF4-FFF2-40B4-BE49-F238E27FC236}">
                <a16:creationId xmlns:a16="http://schemas.microsoft.com/office/drawing/2014/main" id="{08B40DBC-017E-A55E-7BF3-83038F130565}"/>
              </a:ext>
            </a:extLst>
          </p:cNvPr>
          <p:cNvGraphicFramePr>
            <a:graphicFrameLocks noGrp="1"/>
          </p:cNvGraphicFramePr>
          <p:nvPr/>
        </p:nvGraphicFramePr>
        <p:xfrm>
          <a:off x="5936742" y="2662348"/>
          <a:ext cx="1944000" cy="653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1633511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0597393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04298828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1674633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DE" sz="600" spc="0" baseline="0" dirty="0"/>
                    </a:p>
                  </a:txBody>
                  <a:tcPr marL="0" marR="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b="1" u="sng" spc="0" baseline="0" dirty="0"/>
                        <a:t>Gesamt</a:t>
                      </a:r>
                    </a:p>
                  </a:txBody>
                  <a:tcPr marL="0" marR="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b="1" u="sng" spc="0" baseline="0" dirty="0"/>
                        <a:t>Ereignisse</a:t>
                      </a:r>
                    </a:p>
                  </a:txBody>
                  <a:tcPr marL="0" marR="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b="1" u="sng" spc="0" baseline="0" dirty="0"/>
                        <a:t>15 Monate</a:t>
                      </a:r>
                    </a:p>
                  </a:txBody>
                  <a:tcPr marL="0" marR="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450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600" spc="0" baseline="0" dirty="0" err="1"/>
                        <a:t>HCVAD+Blin+Ino</a:t>
                      </a:r>
                      <a:endParaRPr lang="de-DE" sz="600" spc="0" baseline="0" dirty="0"/>
                    </a:p>
                  </a:txBody>
                  <a:tcPr marL="0" marR="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0" baseline="0" dirty="0"/>
                        <a:t>31</a:t>
                      </a:r>
                    </a:p>
                  </a:txBody>
                  <a:tcPr marL="0" marR="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0" baseline="0" dirty="0"/>
                        <a:t>0</a:t>
                      </a:r>
                    </a:p>
                  </a:txBody>
                  <a:tcPr marL="0" marR="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0" baseline="0" dirty="0"/>
                        <a:t>100 %</a:t>
                      </a:r>
                    </a:p>
                  </a:txBody>
                  <a:tcPr marL="0" marR="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31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spc="0" baseline="0" dirty="0" err="1"/>
                        <a:t>HCVAD+Blin</a:t>
                      </a:r>
                      <a:endParaRPr lang="de-DE" sz="600" spc="0" baseline="0" dirty="0"/>
                    </a:p>
                  </a:txBody>
                  <a:tcPr marL="0" marR="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0" baseline="0" dirty="0"/>
                        <a:t>38</a:t>
                      </a:r>
                    </a:p>
                  </a:txBody>
                  <a:tcPr marL="0" marR="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0" baseline="0" dirty="0"/>
                        <a:t>8</a:t>
                      </a:r>
                    </a:p>
                  </a:txBody>
                  <a:tcPr marL="0" marR="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0" baseline="0" dirty="0"/>
                        <a:t>87 %</a:t>
                      </a:r>
                    </a:p>
                  </a:txBody>
                  <a:tcPr marL="0" marR="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185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spc="0" baseline="0" dirty="0"/>
                        <a:t>p = 0,06</a:t>
                      </a:r>
                    </a:p>
                  </a:txBody>
                  <a:tcPr marL="0" marR="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600" spc="0" baseline="0" dirty="0"/>
                    </a:p>
                  </a:txBody>
                  <a:tcPr marL="0" marR="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600" spc="0" baseline="0" dirty="0"/>
                    </a:p>
                  </a:txBody>
                  <a:tcPr marL="0" marR="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600" spc="0" baseline="0" dirty="0"/>
                    </a:p>
                  </a:txBody>
                  <a:tcPr marL="0" marR="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658119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98B461BC-4114-7EDF-F839-DD805E7872A7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4978445" y="1169780"/>
            <a:ext cx="4181780" cy="3070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772653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C7BAB2-4EA7-40FE-A9B2-E89DEB07ACCD}"/>
              </a:ext>
            </a:extLst>
          </p:cNvPr>
          <p:cNvSpPr/>
          <p:nvPr/>
        </p:nvSpPr>
        <p:spPr bwMode="auto">
          <a:xfrm>
            <a:off x="395999" y="1536193"/>
            <a:ext cx="6538813" cy="1558137"/>
          </a:xfrm>
          <a:prstGeom prst="rect">
            <a:avLst/>
          </a:prstGeom>
          <a:solidFill>
            <a:srgbClr val="0063C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itel 3">
            <a:extLst>
              <a:ext uri="{FF2B5EF4-FFF2-40B4-BE49-F238E27FC236}">
                <a16:creationId xmlns:a16="http://schemas.microsoft.com/office/drawing/2014/main" id="{019353E5-4653-4E4A-A806-EBB9FF9F6A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98D8D2CE-C570-4D33-A93E-A12A4F63EA0B}"/>
              </a:ext>
            </a:extLst>
          </p:cNvPr>
          <p:cNvSpPr txBox="1">
            <a:spLocks/>
          </p:cNvSpPr>
          <p:nvPr/>
        </p:nvSpPr>
        <p:spPr>
          <a:xfrm>
            <a:off x="512762" y="1913199"/>
            <a:ext cx="8118475" cy="4481512"/>
          </a:xfrm>
          <a:prstGeom prst="rect">
            <a:avLst/>
          </a:prstGeom>
        </p:spPr>
        <p:txBody>
          <a:bodyPr/>
          <a:lstStyle>
            <a:lvl1pPr marL="178313" indent="-178313" algn="l" rtl="0" eaLnBrk="1" fontAlgn="base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488" indent="-178313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584663" indent="-178313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accent1"/>
                </a:solidFill>
                <a:latin typeface="+mn-lt"/>
              </a:defRPr>
            </a:lvl3pPr>
            <a:lvl4pPr marL="985838" indent="-214313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1157288" indent="-12858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+mn-lt"/>
              </a:defRPr>
            </a:lvl5pPr>
            <a:lvl6pPr marL="1414463" indent="-12858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900">
                <a:solidFill>
                  <a:schemeClr val="tx1"/>
                </a:solidFill>
                <a:latin typeface="+mn-lt"/>
              </a:defRPr>
            </a:lvl6pPr>
            <a:lvl7pPr marL="1671638" indent="-12858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900">
                <a:solidFill>
                  <a:schemeClr val="tx1"/>
                </a:solidFill>
                <a:latin typeface="+mn-lt"/>
              </a:defRPr>
            </a:lvl7pPr>
            <a:lvl8pPr marL="1928813" indent="-12858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900">
                <a:solidFill>
                  <a:schemeClr val="tx1"/>
                </a:solidFill>
                <a:latin typeface="+mn-lt"/>
              </a:defRPr>
            </a:lvl8pPr>
            <a:lvl9pPr marL="2185988" indent="-12858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245528" lvl="1" indent="0">
              <a:buNone/>
            </a:pPr>
            <a:r>
              <a:rPr lang="de-AT" sz="5400" kern="0" dirty="0">
                <a:solidFill>
                  <a:schemeClr val="bg1"/>
                </a:solidFill>
              </a:rPr>
              <a:t>Blinatumomab</a:t>
            </a:r>
            <a:endParaRPr lang="de-DE" sz="5400" kern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04757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8" y="372055"/>
            <a:ext cx="8631995" cy="460195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Blinatumomab: Real-World </a:t>
            </a:r>
            <a:r>
              <a:rPr lang="en-GB" dirty="0" err="1">
                <a:solidFill>
                  <a:srgbClr val="000000"/>
                </a:solidFill>
              </a:rPr>
              <a:t>Daten</a:t>
            </a:r>
            <a:r>
              <a:rPr lang="en-GB" dirty="0">
                <a:solidFill>
                  <a:srgbClr val="000000"/>
                </a:solidFill>
              </a:rPr>
              <a:t> 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sz="1600" dirty="0" err="1">
                <a:solidFill>
                  <a:srgbClr val="000000"/>
                </a:solidFill>
              </a:rPr>
              <a:t>bei</a:t>
            </a:r>
            <a:r>
              <a:rPr lang="en-GB" sz="1600" dirty="0">
                <a:solidFill>
                  <a:srgbClr val="000000"/>
                </a:solidFill>
              </a:rPr>
              <a:t> MRD</a:t>
            </a:r>
            <a:r>
              <a:rPr lang="en-GB" sz="1600" baseline="30000" dirty="0">
                <a:solidFill>
                  <a:srgbClr val="000000"/>
                </a:solidFill>
              </a:rPr>
              <a:t>+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oder</a:t>
            </a:r>
            <a:r>
              <a:rPr lang="en-GB" sz="1600" dirty="0">
                <a:solidFill>
                  <a:srgbClr val="000000"/>
                </a:solidFill>
              </a:rPr>
              <a:t> rez./</a:t>
            </a:r>
            <a:r>
              <a:rPr lang="en-GB" sz="1600" dirty="0" err="1">
                <a:solidFill>
                  <a:srgbClr val="000000"/>
                </a:solidFill>
              </a:rPr>
              <a:t>refr</a:t>
            </a:r>
            <a:r>
              <a:rPr lang="en-GB" sz="1600" dirty="0">
                <a:solidFill>
                  <a:srgbClr val="000000"/>
                </a:solidFill>
              </a:rPr>
              <a:t>. Ph</a:t>
            </a:r>
            <a:r>
              <a:rPr lang="en-GB" sz="1600" baseline="30000" dirty="0">
                <a:solidFill>
                  <a:srgbClr val="000000"/>
                </a:solidFill>
              </a:rPr>
              <a:t>-</a:t>
            </a:r>
            <a:r>
              <a:rPr lang="en-GB" sz="1600" dirty="0">
                <a:solidFill>
                  <a:srgbClr val="000000"/>
                </a:solidFill>
              </a:rPr>
              <a:t> B-ALL (</a:t>
            </a:r>
            <a:r>
              <a:rPr lang="en-GB" sz="1600" dirty="0" err="1">
                <a:solidFill>
                  <a:srgbClr val="000000"/>
                </a:solidFill>
              </a:rPr>
              <a:t>Studie</a:t>
            </a:r>
            <a:r>
              <a:rPr lang="en-GB" sz="1600" dirty="0">
                <a:solidFill>
                  <a:srgbClr val="000000"/>
                </a:solidFill>
              </a:rPr>
              <a:t> 20150136)</a:t>
            </a:r>
            <a:endParaRPr lang="de-DE" sz="1400" dirty="0"/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CC093F64-8FB8-4AAE-B1D5-121F0BC478E3}"/>
              </a:ext>
            </a:extLst>
          </p:cNvPr>
          <p:cNvSpPr/>
          <p:nvPr/>
        </p:nvSpPr>
        <p:spPr bwMode="auto">
          <a:xfrm>
            <a:off x="296481" y="909992"/>
            <a:ext cx="1475084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Studiendesign:</a:t>
            </a:r>
            <a:endParaRPr kumimoji="0" lang="de-AT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D1799A96-3B92-4DA8-B518-E61F93A4051B}"/>
              </a:ext>
            </a:extLst>
          </p:cNvPr>
          <p:cNvSpPr/>
          <p:nvPr/>
        </p:nvSpPr>
        <p:spPr>
          <a:xfrm>
            <a:off x="-1" y="4684150"/>
            <a:ext cx="8639748" cy="46166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de-DE" sz="600" dirty="0"/>
              <a:t>* bei MRD+-Patienten (definiert als Zeit vom </a:t>
            </a:r>
            <a:r>
              <a:rPr lang="de-DE" sz="600" dirty="0" err="1"/>
              <a:t>Blinatumomab</a:t>
            </a:r>
            <a:r>
              <a:rPr lang="de-DE" sz="600" dirty="0"/>
              <a:t>-Beginn bis zum Rezidiv [&gt;5 % </a:t>
            </a:r>
            <a:r>
              <a:rPr lang="de-DE" sz="600" dirty="0" err="1"/>
              <a:t>Knochenmarksblasten</a:t>
            </a:r>
            <a:r>
              <a:rPr lang="de-DE" sz="600" dirty="0"/>
              <a:t> oder </a:t>
            </a:r>
            <a:r>
              <a:rPr lang="de-DE" sz="600" dirty="0" err="1"/>
              <a:t>Blasten</a:t>
            </a:r>
            <a:r>
              <a:rPr lang="de-DE" sz="600" dirty="0"/>
              <a:t> im peripheren Blut] oder Tod); </a:t>
            </a:r>
            <a:r>
              <a:rPr lang="de-DE" sz="600" baseline="30000" dirty="0"/>
              <a:t>#</a:t>
            </a:r>
            <a:r>
              <a:rPr lang="de-DE" sz="600" dirty="0"/>
              <a:t> bei RR-Patienten (definiert als Zeit von der kompletten hämatologischen Remission mit vollständigem/teilweisem/unvollständigem Ansprechen [CR/</a:t>
            </a:r>
            <a:r>
              <a:rPr lang="de-DE" sz="600" dirty="0" err="1"/>
              <a:t>CRh</a:t>
            </a:r>
            <a:r>
              <a:rPr lang="de-DE" sz="600" dirty="0"/>
              <a:t>/</a:t>
            </a:r>
            <a:r>
              <a:rPr lang="de-DE" sz="600" dirty="0" err="1"/>
              <a:t>CRi</a:t>
            </a:r>
            <a:r>
              <a:rPr lang="de-DE" sz="600" dirty="0"/>
              <a:t>] bis zum Rezidiv oder Tod); </a:t>
            </a:r>
            <a:r>
              <a:rPr lang="de-DE" sz="600" baseline="30000" dirty="0"/>
              <a:t>§</a:t>
            </a:r>
            <a:r>
              <a:rPr lang="de-DE" sz="600" dirty="0"/>
              <a:t> definiert als Zeit vom </a:t>
            </a:r>
            <a:r>
              <a:rPr lang="de-DE" sz="600" dirty="0" err="1"/>
              <a:t>Blinatumomab</a:t>
            </a:r>
            <a:r>
              <a:rPr lang="de-DE" sz="600" dirty="0"/>
              <a:t>-Beginn bis zum Tod jeglicher Ursache. </a:t>
            </a:r>
            <a:r>
              <a:rPr lang="de-DE" sz="600" baseline="30000" dirty="0"/>
              <a:t>X</a:t>
            </a:r>
            <a:r>
              <a:rPr lang="de-DE" sz="600" dirty="0"/>
              <a:t> Patienten mit einer Dauer der ersten Remission von ≥ 12 Monaten.</a:t>
            </a:r>
          </a:p>
          <a:p>
            <a:r>
              <a:rPr lang="de-DE" sz="600" dirty="0"/>
              <a:t>ALL: akute lymphatische Leukämie; HSZT: hämatopoetische Stammzelltransplantation; MRD: minimale Resterkrankung; </a:t>
            </a:r>
            <a:r>
              <a:rPr lang="de-DE" sz="600" dirty="0" err="1"/>
              <a:t>Ph</a:t>
            </a:r>
            <a:r>
              <a:rPr lang="de-DE" sz="600" dirty="0"/>
              <a:t>: Philadelphia-Chromosom; </a:t>
            </a:r>
            <a:r>
              <a:rPr lang="de-DE" sz="600" dirty="0" err="1"/>
              <a:t>rez</a:t>
            </a:r>
            <a:r>
              <a:rPr lang="de-DE" sz="600" dirty="0"/>
              <a:t>./</a:t>
            </a:r>
            <a:r>
              <a:rPr lang="de-DE" sz="600" dirty="0" err="1"/>
              <a:t>refr</a:t>
            </a:r>
            <a:r>
              <a:rPr lang="de-DE" sz="600" dirty="0"/>
              <a:t>.: rezidiviert oder refraktär.</a:t>
            </a:r>
          </a:p>
          <a:p>
            <a:r>
              <a:rPr lang="de-DE" sz="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NCT03117621</a:t>
            </a:r>
            <a:r>
              <a:rPr lang="de-DE" sz="600" dirty="0"/>
              <a:t>. </a:t>
            </a:r>
            <a:r>
              <a:rPr lang="de-DE" sz="600" dirty="0">
                <a:hlinkClick r:id="rId5"/>
              </a:rPr>
              <a:t>Chiaretti S et al. EHA 2023, Abstract P361. </a:t>
            </a:r>
            <a:endParaRPr lang="de-DE" sz="1400" dirty="0"/>
          </a:p>
        </p:txBody>
      </p:sp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EB391A5A-A7E4-4F63-BEEA-0C4F8097B41B}"/>
              </a:ext>
            </a:extLst>
          </p:cNvPr>
          <p:cNvSpPr txBox="1">
            <a:spLocks/>
          </p:cNvSpPr>
          <p:nvPr/>
        </p:nvSpPr>
        <p:spPr bwMode="gray">
          <a:xfrm>
            <a:off x="395998" y="1174063"/>
            <a:ext cx="8451521" cy="17722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685800">
              <a:buClr>
                <a:srgbClr val="007CC2"/>
              </a:buClr>
            </a:pPr>
            <a:r>
              <a:rPr lang="en-GB" sz="1200" kern="0" dirty="0" err="1">
                <a:cs typeface="Lucida Sans Unicode"/>
              </a:rPr>
              <a:t>Prospektive</a:t>
            </a:r>
            <a:r>
              <a:rPr lang="en-GB" sz="1200" kern="0" dirty="0">
                <a:cs typeface="Lucida Sans Unicode"/>
              </a:rPr>
              <a:t> </a:t>
            </a:r>
            <a:r>
              <a:rPr lang="en-GB" sz="1200" kern="0" dirty="0" err="1">
                <a:cs typeface="Lucida Sans Unicode"/>
              </a:rPr>
              <a:t>Beobachtungsstudie</a:t>
            </a:r>
            <a:r>
              <a:rPr lang="en-GB" sz="1200" kern="0" dirty="0">
                <a:cs typeface="Lucida Sans Unicode"/>
              </a:rPr>
              <a:t> an </a:t>
            </a:r>
            <a:r>
              <a:rPr lang="en-GB" sz="1200" b="1" kern="0" dirty="0">
                <a:cs typeface="Lucida Sans Unicode"/>
              </a:rPr>
              <a:t>80 </a:t>
            </a:r>
            <a:r>
              <a:rPr lang="en-GB" sz="1200" b="1" kern="0" dirty="0" err="1">
                <a:cs typeface="Lucida Sans Unicode"/>
              </a:rPr>
              <a:t>Zentren</a:t>
            </a:r>
            <a:r>
              <a:rPr lang="en-GB" sz="1200" b="1" kern="0" dirty="0">
                <a:cs typeface="Lucida Sans Unicode"/>
              </a:rPr>
              <a:t> </a:t>
            </a:r>
            <a:r>
              <a:rPr lang="en-GB" sz="1200" kern="0" dirty="0">
                <a:cs typeface="Lucida Sans Unicode"/>
              </a:rPr>
              <a:t>in 11 </a:t>
            </a:r>
            <a:r>
              <a:rPr lang="en-GB" sz="1200" kern="0" dirty="0" err="1">
                <a:cs typeface="Lucida Sans Unicode"/>
              </a:rPr>
              <a:t>Ländern</a:t>
            </a:r>
            <a:r>
              <a:rPr lang="en-GB" sz="1200" kern="0" dirty="0">
                <a:cs typeface="Lucida Sans Unicode"/>
              </a:rPr>
              <a:t> in Europa</a:t>
            </a:r>
          </a:p>
          <a:p>
            <a:pPr defTabSz="685800">
              <a:spcBef>
                <a:spcPts val="600"/>
              </a:spcBef>
              <a:buClr>
                <a:srgbClr val="007CC2"/>
              </a:buClr>
            </a:pPr>
            <a:r>
              <a:rPr lang="en-GB" sz="1200" b="1" kern="0" dirty="0">
                <a:cs typeface="Lucida Sans Unicode"/>
              </a:rPr>
              <a:t>Blinatumomab-Gabe </a:t>
            </a:r>
            <a:r>
              <a:rPr lang="en-GB" sz="1200" b="1" kern="0" dirty="0" err="1">
                <a:cs typeface="Lucida Sans Unicode"/>
              </a:rPr>
              <a:t>im</a:t>
            </a:r>
            <a:r>
              <a:rPr lang="en-GB" sz="1200" b="1" kern="0" dirty="0">
                <a:cs typeface="Lucida Sans Unicode"/>
              </a:rPr>
              <a:t> </a:t>
            </a:r>
            <a:r>
              <a:rPr lang="en-GB" sz="1200" b="1" kern="0" dirty="0" err="1">
                <a:cs typeface="Lucida Sans Unicode"/>
              </a:rPr>
              <a:t>klinischen</a:t>
            </a:r>
            <a:r>
              <a:rPr lang="en-GB" sz="1200" b="1" kern="0" dirty="0">
                <a:cs typeface="Lucida Sans Unicode"/>
              </a:rPr>
              <a:t> </a:t>
            </a:r>
            <a:r>
              <a:rPr lang="en-GB" sz="1200" b="1" kern="0" dirty="0" err="1">
                <a:cs typeface="Lucida Sans Unicode"/>
              </a:rPr>
              <a:t>Alltag</a:t>
            </a:r>
            <a:r>
              <a:rPr lang="en-GB" sz="1200" kern="0" dirty="0">
                <a:cs typeface="Lucida Sans Unicode"/>
              </a:rPr>
              <a:t> </a:t>
            </a:r>
            <a:r>
              <a:rPr lang="en-GB" sz="1200" kern="0" dirty="0" err="1">
                <a:cs typeface="Lucida Sans Unicode"/>
              </a:rPr>
              <a:t>bei</a:t>
            </a:r>
            <a:r>
              <a:rPr lang="en-GB" sz="1200" kern="0" dirty="0">
                <a:cs typeface="Lucida Sans Unicode"/>
              </a:rPr>
              <a:t> </a:t>
            </a:r>
            <a:r>
              <a:rPr lang="de-DE" sz="1200" b="1" kern="0" dirty="0">
                <a:cs typeface="Lucida Sans Unicode"/>
              </a:rPr>
              <a:t>MRD</a:t>
            </a:r>
            <a:r>
              <a:rPr lang="de-DE" sz="1200" b="1" kern="0" baseline="30000" dirty="0">
                <a:cs typeface="Lucida Sans Unicode"/>
              </a:rPr>
              <a:t>+</a:t>
            </a:r>
            <a:r>
              <a:rPr lang="de-DE" sz="1200" kern="0" dirty="0">
                <a:cs typeface="Lucida Sans Unicode"/>
              </a:rPr>
              <a:t> oder </a:t>
            </a:r>
            <a:r>
              <a:rPr lang="de-DE" sz="1200" b="1" kern="0" dirty="0" err="1">
                <a:cs typeface="Lucida Sans Unicode"/>
              </a:rPr>
              <a:t>rez</a:t>
            </a:r>
            <a:r>
              <a:rPr lang="de-DE" sz="1200" b="1" kern="0" dirty="0">
                <a:cs typeface="Lucida Sans Unicode"/>
              </a:rPr>
              <a:t>./</a:t>
            </a:r>
            <a:r>
              <a:rPr lang="de-DE" sz="1200" b="1" kern="0" dirty="0" err="1">
                <a:cs typeface="Lucida Sans Unicode"/>
              </a:rPr>
              <a:t>refr</a:t>
            </a:r>
            <a:r>
              <a:rPr lang="de-DE" sz="1200" b="1" kern="0" dirty="0">
                <a:cs typeface="Lucida Sans Unicode"/>
              </a:rPr>
              <a:t>. Philadelphia-Chromosom-negativer B-ALL </a:t>
            </a:r>
            <a:endParaRPr lang="en-GB" sz="1200" b="1" kern="0" dirty="0">
              <a:cs typeface="Lucida Sans Unicode"/>
            </a:endParaRPr>
          </a:p>
          <a:p>
            <a:pPr defTabSz="685800">
              <a:spcBef>
                <a:spcPts val="600"/>
              </a:spcBef>
              <a:buClr>
                <a:srgbClr val="007CC2"/>
              </a:buClr>
            </a:pPr>
            <a:r>
              <a:rPr lang="en-GB" sz="1200" b="1" kern="0" dirty="0" err="1">
                <a:cs typeface="Lucida Sans Unicode"/>
              </a:rPr>
              <a:t>Endpunkte</a:t>
            </a:r>
            <a:r>
              <a:rPr lang="en-GB" sz="1200" b="1" kern="0" dirty="0">
                <a:cs typeface="Lucida Sans Unicode"/>
              </a:rPr>
              <a:t>:</a:t>
            </a:r>
          </a:p>
          <a:p>
            <a:pPr lvl="1" defTabSz="685800">
              <a:spcBef>
                <a:spcPts val="0"/>
              </a:spcBef>
              <a:buClr>
                <a:srgbClr val="007CC2"/>
              </a:buClr>
              <a:buFont typeface="Symbol" panose="05050102010706020507" pitchFamily="18" charset="2"/>
              <a:buChar char="-"/>
            </a:pPr>
            <a:r>
              <a:rPr lang="en-GB" sz="1200" kern="0" dirty="0" err="1">
                <a:cs typeface="Lucida Sans Unicode"/>
              </a:rPr>
              <a:t>Ansprechen</a:t>
            </a:r>
            <a:endParaRPr lang="en-GB" sz="1200" kern="0" dirty="0">
              <a:cs typeface="Lucida Sans Unicode"/>
            </a:endParaRPr>
          </a:p>
          <a:p>
            <a:pPr lvl="1" defTabSz="685800">
              <a:spcBef>
                <a:spcPts val="0"/>
              </a:spcBef>
              <a:buClr>
                <a:srgbClr val="007CC2"/>
              </a:buClr>
              <a:buFont typeface="Symbol" panose="05050102010706020507" pitchFamily="18" charset="2"/>
              <a:buChar char="-"/>
            </a:pPr>
            <a:r>
              <a:rPr lang="en-GB" sz="1200" kern="0" dirty="0" err="1">
                <a:cs typeface="Lucida Sans Unicode"/>
              </a:rPr>
              <a:t>krankheitsfreies</a:t>
            </a:r>
            <a:r>
              <a:rPr lang="en-GB" sz="1200" kern="0" dirty="0">
                <a:cs typeface="Lucida Sans Unicode"/>
              </a:rPr>
              <a:t> </a:t>
            </a:r>
            <a:r>
              <a:rPr lang="en-GB" sz="1200" kern="0" dirty="0" err="1">
                <a:cs typeface="Lucida Sans Unicode"/>
              </a:rPr>
              <a:t>Überleben</a:t>
            </a:r>
            <a:r>
              <a:rPr lang="en-GB" sz="1200" kern="0" dirty="0">
                <a:cs typeface="Lucida Sans Unicode"/>
              </a:rPr>
              <a:t> (DFS)* </a:t>
            </a:r>
            <a:r>
              <a:rPr lang="en-GB" sz="1200" kern="0" dirty="0" err="1">
                <a:cs typeface="Lucida Sans Unicode"/>
              </a:rPr>
              <a:t>bzw</a:t>
            </a:r>
            <a:r>
              <a:rPr lang="en-GB" sz="1200" kern="0" dirty="0">
                <a:cs typeface="Lucida Sans Unicode"/>
              </a:rPr>
              <a:t>. </a:t>
            </a:r>
            <a:r>
              <a:rPr lang="en-GB" sz="1200" kern="0" dirty="0" err="1">
                <a:cs typeface="Lucida Sans Unicode"/>
              </a:rPr>
              <a:t>rezidivfreies</a:t>
            </a:r>
            <a:r>
              <a:rPr lang="en-GB" sz="1200" kern="0" dirty="0">
                <a:cs typeface="Lucida Sans Unicode"/>
              </a:rPr>
              <a:t> </a:t>
            </a:r>
            <a:r>
              <a:rPr lang="en-GB" sz="1200" kern="0" dirty="0" err="1">
                <a:cs typeface="Lucida Sans Unicode"/>
              </a:rPr>
              <a:t>Überleben</a:t>
            </a:r>
            <a:r>
              <a:rPr lang="en-GB" sz="1200" kern="0" dirty="0">
                <a:cs typeface="Lucida Sans Unicode"/>
              </a:rPr>
              <a:t> (RFS)</a:t>
            </a:r>
            <a:r>
              <a:rPr lang="en-GB" sz="1200" kern="0" baseline="30000" dirty="0">
                <a:cs typeface="Lucida Sans Unicode"/>
              </a:rPr>
              <a:t>#</a:t>
            </a:r>
            <a:endParaRPr lang="en-GB" sz="1200" kern="0" dirty="0">
              <a:cs typeface="Lucida Sans Unicode"/>
            </a:endParaRPr>
          </a:p>
          <a:p>
            <a:pPr lvl="1" defTabSz="685800">
              <a:spcBef>
                <a:spcPts val="0"/>
              </a:spcBef>
              <a:buClr>
                <a:srgbClr val="007CC2"/>
              </a:buClr>
              <a:buFont typeface="Symbol" panose="05050102010706020507" pitchFamily="18" charset="2"/>
              <a:buChar char="-"/>
            </a:pPr>
            <a:r>
              <a:rPr lang="en-GB" sz="1200" kern="0" dirty="0" err="1">
                <a:cs typeface="Lucida Sans Unicode"/>
              </a:rPr>
              <a:t>Gesamtüberleben</a:t>
            </a:r>
            <a:r>
              <a:rPr lang="en-GB" sz="1200" kern="0" dirty="0">
                <a:cs typeface="Lucida Sans Unicode"/>
              </a:rPr>
              <a:t> (OS)</a:t>
            </a:r>
            <a:r>
              <a:rPr lang="en-GB" sz="1200" kern="0" baseline="30000" dirty="0">
                <a:cs typeface="Lucida Sans Unicode"/>
              </a:rPr>
              <a:t>§</a:t>
            </a:r>
            <a:endParaRPr lang="en-GB" sz="1200" kern="0" dirty="0">
              <a:cs typeface="Lucida Sans Unicode"/>
            </a:endParaRPr>
          </a:p>
          <a:p>
            <a:pPr lvl="1" defTabSz="685800">
              <a:spcBef>
                <a:spcPts val="0"/>
              </a:spcBef>
              <a:buClr>
                <a:srgbClr val="007CC2"/>
              </a:buClr>
              <a:buFont typeface="Symbol" panose="05050102010706020507" pitchFamily="18" charset="2"/>
              <a:buChar char="-"/>
            </a:pPr>
            <a:r>
              <a:rPr lang="en-GB" sz="1200" kern="0" dirty="0" err="1">
                <a:cs typeface="Lucida Sans Unicode"/>
              </a:rPr>
              <a:t>Verträglichkeit</a:t>
            </a:r>
            <a:endParaRPr lang="en-GB" sz="1200" b="1" kern="0" dirty="0">
              <a:cs typeface="Lucida Sans Unicode"/>
            </a:endParaRPr>
          </a:p>
          <a:p>
            <a:pPr lvl="1" defTabSz="685800">
              <a:spcBef>
                <a:spcPts val="0"/>
              </a:spcBef>
              <a:buClr>
                <a:srgbClr val="007CC2"/>
              </a:buClr>
              <a:buFont typeface="Symbol" panose="05050102010706020507" pitchFamily="18" charset="2"/>
              <a:buChar char="-"/>
            </a:pPr>
            <a:endParaRPr lang="en-GB" sz="1200" kern="0" dirty="0">
              <a:cs typeface="Lucida Sans Unicode"/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B45A1BC3-9FA7-7332-C1F4-3C7D3E78C547}"/>
              </a:ext>
            </a:extLst>
          </p:cNvPr>
          <p:cNvGraphicFramePr>
            <a:graphicFrameLocks noGrp="1"/>
          </p:cNvGraphicFramePr>
          <p:nvPr/>
        </p:nvGraphicFramePr>
        <p:xfrm>
          <a:off x="869168" y="2850416"/>
          <a:ext cx="7405664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3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732">
                  <a:extLst>
                    <a:ext uri="{9D8B030D-6E8A-4147-A177-3AD203B41FA5}">
                      <a16:colId xmlns:a16="http://schemas.microsoft.com/office/drawing/2014/main" val="2975595442"/>
                    </a:ext>
                  </a:extLst>
                </a:gridCol>
                <a:gridCol w="1610732">
                  <a:extLst>
                    <a:ext uri="{9D8B030D-6E8A-4147-A177-3AD203B41FA5}">
                      <a16:colId xmlns:a16="http://schemas.microsoft.com/office/drawing/2014/main" val="41794393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sz="1200"/>
                        <a:t>Charakteristika</a:t>
                      </a:r>
                      <a:endParaRPr lang="de-DE" sz="1200" dirty="0"/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spc="-20" dirty="0"/>
                        <a:t>n (%) oder</a:t>
                      </a:r>
                      <a:r>
                        <a:rPr lang="de-DE" sz="1000" b="0" spc="-20" baseline="0" dirty="0"/>
                        <a:t> </a:t>
                      </a:r>
                      <a:r>
                        <a:rPr lang="de-DE" sz="1000" b="0" spc="-20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spc="-20" dirty="0"/>
                        <a:t>MRD</a:t>
                      </a:r>
                      <a:r>
                        <a:rPr lang="de-DE" sz="1200" spc="-20" baseline="30000" dirty="0"/>
                        <a:t>+</a:t>
                      </a:r>
                    </a:p>
                    <a:p>
                      <a:pPr algn="ctr"/>
                      <a:r>
                        <a:rPr lang="de-DE" sz="1000" b="0" spc="-20"/>
                        <a:t>(n </a:t>
                      </a:r>
                      <a:r>
                        <a:rPr lang="de-DE" sz="1000" b="0" spc="-20" dirty="0"/>
                        <a:t>= 41)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spc="-20"/>
                        <a:t>Rez. / refr.</a:t>
                      </a:r>
                      <a:endParaRPr lang="de-DE" sz="1200" spc="-20" dirty="0"/>
                    </a:p>
                    <a:p>
                      <a:pPr algn="ctr"/>
                      <a:r>
                        <a:rPr lang="de-DE" sz="1000" b="0" spc="-20"/>
                        <a:t>(n = 158)</a:t>
                      </a:r>
                      <a:endParaRPr lang="de-DE" sz="1000" b="0" spc="-2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spc="-20"/>
                        <a:t>Subgruppe mit spätem Erstrezidiv</a:t>
                      </a:r>
                      <a:r>
                        <a:rPr lang="de-DE" sz="1000" b="0" spc="-20" baseline="30000"/>
                        <a:t>x </a:t>
                      </a:r>
                      <a:r>
                        <a:rPr lang="de-DE" sz="1000" b="0" spc="-20"/>
                        <a:t>(n = 52)</a:t>
                      </a:r>
                      <a:endParaRPr lang="de-DE" sz="1000" b="0" spc="-20" dirty="0"/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367">
                <a:tc>
                  <a:txBody>
                    <a:bodyPr/>
                    <a:lstStyle/>
                    <a:p>
                      <a:r>
                        <a:rPr lang="de-DE" sz="1000" b="1"/>
                        <a:t>Alter </a:t>
                      </a:r>
                      <a:r>
                        <a:rPr lang="de-DE" sz="1000" b="0"/>
                        <a:t>(Median)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41 J.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48 J.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41 J.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367">
                <a:tc>
                  <a:txBody>
                    <a:bodyPr/>
                    <a:lstStyle/>
                    <a:p>
                      <a:r>
                        <a:rPr lang="de-DE" sz="1000" b="1" dirty="0"/>
                        <a:t>Therapielinie bei </a:t>
                      </a:r>
                      <a:r>
                        <a:rPr lang="de-DE" sz="1000" b="1" dirty="0" err="1"/>
                        <a:t>Blinatumomab</a:t>
                      </a:r>
                      <a:r>
                        <a:rPr lang="de-DE" sz="1000" b="1" dirty="0"/>
                        <a:t>-Beginn</a:t>
                      </a:r>
                    </a:p>
                    <a:p>
                      <a:r>
                        <a:rPr lang="de-DE" sz="1000" b="0"/>
                        <a:t>     Erstlinie</a:t>
                      </a:r>
                      <a:endParaRPr lang="de-DE" sz="1000" b="0" dirty="0"/>
                    </a:p>
                    <a:p>
                      <a:r>
                        <a:rPr lang="de-DE" sz="1000" b="0"/>
                        <a:t>     1. Rezidiv</a:t>
                      </a:r>
                      <a:endParaRPr lang="de-DE" sz="1000" b="0" dirty="0"/>
                    </a:p>
                    <a:p>
                      <a:r>
                        <a:rPr lang="de-DE" sz="1000" b="0"/>
                        <a:t>     2. Rezidiv</a:t>
                      </a:r>
                      <a:endParaRPr lang="de-DE" sz="1000" b="0" dirty="0"/>
                    </a:p>
                    <a:p>
                      <a:r>
                        <a:rPr lang="de-DE" sz="1000" b="0"/>
                        <a:t>     3. Rezidiv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29 </a:t>
                      </a:r>
                      <a:r>
                        <a:rPr lang="de-DE" sz="1000"/>
                        <a:t>(70,7 %)</a:t>
                      </a:r>
                      <a:endParaRPr lang="de-DE" sz="1000" dirty="0"/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8 (19,5 %)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2 (4,9 %)</a:t>
                      </a:r>
                    </a:p>
                    <a:p>
                      <a:pPr algn="ctr"/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dirty="0"/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-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95 </a:t>
                      </a:r>
                      <a:r>
                        <a:rPr lang="de-DE" sz="1000"/>
                        <a:t>(60,1 %)</a:t>
                      </a:r>
                      <a:endParaRPr lang="de-DE" sz="1000" dirty="0"/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38 </a:t>
                      </a:r>
                      <a:r>
                        <a:rPr lang="de-DE" sz="1000"/>
                        <a:t>(24,1 %)</a:t>
                      </a:r>
                      <a:endParaRPr lang="de-DE" sz="1000" dirty="0"/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13 </a:t>
                      </a:r>
                      <a:r>
                        <a:rPr lang="de-DE" sz="1000"/>
                        <a:t>(8,2 %)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dirty="0"/>
                    </a:p>
                  </a:txBody>
                  <a:tcPr>
                    <a:solidFill>
                      <a:schemeClr val="accent1">
                        <a:tint val="2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742000"/>
                  </a:ext>
                </a:extLst>
              </a:tr>
              <a:tr h="168367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/>
                        <a:t>Vorherige HSZT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3 </a:t>
                      </a:r>
                      <a:r>
                        <a:rPr lang="de-DE" sz="1000"/>
                        <a:t>(7,3 %)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31 </a:t>
                      </a:r>
                      <a:r>
                        <a:rPr lang="de-DE" sz="1000"/>
                        <a:t>(19,6 %)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13 (25,0 %)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92196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D11A337B-F66D-C21C-C43E-772371F150F9}"/>
              </a:ext>
            </a:extLst>
          </p:cNvPr>
          <p:cNvSpPr txBox="1"/>
          <p:nvPr/>
        </p:nvSpPr>
        <p:spPr>
          <a:xfrm>
            <a:off x="318783" y="257261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latin typeface="Arial" charset="0"/>
              </a:rPr>
              <a:t>Patientencharakteristika:</a:t>
            </a:r>
            <a:endParaRPr lang="de-DE" sz="1400" b="1"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0433627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8" y="372055"/>
            <a:ext cx="8631995" cy="460195"/>
          </a:xfrm>
        </p:spPr>
        <p:txBody>
          <a:bodyPr/>
          <a:lstStyle/>
          <a:p>
            <a:r>
              <a:rPr lang="en-GB">
                <a:solidFill>
                  <a:srgbClr val="000000"/>
                </a:solidFill>
              </a:rPr>
              <a:t>Blinatumomab: Real-World Daten</a:t>
            </a:r>
            <a:b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lang="en-GB" sz="1600">
                <a:solidFill>
                  <a:srgbClr val="000000"/>
                </a:solidFill>
              </a:rPr>
              <a:t>bei 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MRD</a:t>
            </a:r>
            <a:r>
              <a:rPr kumimoji="0" lang="en-GB" sz="1600" b="1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+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oder rez./refr. Ph</a:t>
            </a:r>
            <a:r>
              <a:rPr kumimoji="0" lang="en-GB" sz="1600" b="1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-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B-ALL (Studie 20150136)</a:t>
            </a:r>
            <a:endParaRPr lang="de-DE" sz="1400" dirty="0"/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CC093F64-8FB8-4AAE-B1D5-121F0BC478E3}"/>
              </a:ext>
            </a:extLst>
          </p:cNvPr>
          <p:cNvSpPr/>
          <p:nvPr/>
        </p:nvSpPr>
        <p:spPr bwMode="auto">
          <a:xfrm>
            <a:off x="296481" y="1069610"/>
            <a:ext cx="1208985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b="1">
                <a:latin typeface="Arial" charset="0"/>
              </a:rPr>
              <a:t>Ergebnisse:</a:t>
            </a:r>
            <a:endParaRPr kumimoji="0" lang="de-AT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D1799A96-3B92-4DA8-B518-E61F93A4051B}"/>
              </a:ext>
            </a:extLst>
          </p:cNvPr>
          <p:cNvSpPr/>
          <p:nvPr/>
        </p:nvSpPr>
        <p:spPr>
          <a:xfrm>
            <a:off x="-1" y="4499484"/>
            <a:ext cx="8883806" cy="64633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de-DE" sz="600" dirty="0"/>
              <a:t>† bei Patienten mit auswertbarem MRD-Ansprechen.</a:t>
            </a:r>
          </a:p>
          <a:p>
            <a:r>
              <a:rPr lang="de-DE" sz="600" dirty="0"/>
              <a:t>ALL: akute lymphatische Leukämie; CR: komplette Remission, definiert als ≤ 5 % </a:t>
            </a:r>
            <a:r>
              <a:rPr lang="de-DE" sz="600" dirty="0" err="1"/>
              <a:t>Blasten</a:t>
            </a:r>
            <a:r>
              <a:rPr lang="de-DE" sz="600" dirty="0"/>
              <a:t> im Knochenmark, kein Nachweis der Erkrankung und vollständige Erholung der peripheren Blutwerte (Thrombozyten &gt; 100 000/µl und absolute </a:t>
            </a:r>
            <a:r>
              <a:rPr lang="de-DE" sz="600" dirty="0" err="1"/>
              <a:t>Neutrophilenzahl</a:t>
            </a:r>
            <a:r>
              <a:rPr lang="de-DE" sz="600" dirty="0"/>
              <a:t> [absolute neutrophil </a:t>
            </a:r>
            <a:r>
              <a:rPr lang="de-DE" sz="600" dirty="0" err="1"/>
              <a:t>count</a:t>
            </a:r>
            <a:r>
              <a:rPr lang="de-DE" sz="600" dirty="0"/>
              <a:t>, ANC] &gt; 1 000/µl); </a:t>
            </a:r>
            <a:r>
              <a:rPr lang="de-DE" sz="600" dirty="0" err="1"/>
              <a:t>CRh</a:t>
            </a:r>
            <a:r>
              <a:rPr lang="de-DE" sz="600" dirty="0"/>
              <a:t>* (komplette Remission mit partieller hämatologischer Erholung) war definiert als ≤ 5 % </a:t>
            </a:r>
            <a:r>
              <a:rPr lang="de-DE" sz="600" dirty="0" err="1"/>
              <a:t>Blasten</a:t>
            </a:r>
            <a:r>
              <a:rPr lang="de-DE" sz="600" dirty="0"/>
              <a:t> im Knochenmark, kein Nachweis der Erkrankung und partielle Erholung der peripheren Blutwerte (Thrombozyten &gt; 50 000/µl und ANC &gt; 500/µl).</a:t>
            </a:r>
            <a:r>
              <a:rPr lang="de-DE" sz="600" dirty="0" err="1"/>
              <a:t>CRi</a:t>
            </a:r>
            <a:r>
              <a:rPr lang="de-DE" sz="600" dirty="0"/>
              <a:t> (komplette Remission mit unvollständiger hämatologischer Erholung) war definiert als ≤ 5 % </a:t>
            </a:r>
            <a:r>
              <a:rPr lang="de-DE" sz="600" dirty="0" err="1"/>
              <a:t>Blasten</a:t>
            </a:r>
            <a:r>
              <a:rPr lang="de-DE" sz="600" dirty="0"/>
              <a:t> im Knochenmark, kein Nachweis der Erkrankung und unvollständige Erholung der peripheren Blutwerte (Thrombozyten &gt; 100.000/µl oder ANC &gt; 1 000/µl); HSZT: hämatopoetische Stammzelltransplantation; MRD: minimale Resterkrankung; </a:t>
            </a:r>
            <a:r>
              <a:rPr lang="de-DE" sz="600" dirty="0" err="1"/>
              <a:t>Ph</a:t>
            </a:r>
            <a:r>
              <a:rPr lang="de-DE" sz="600" dirty="0"/>
              <a:t>: Philadelphia-Chromosom; </a:t>
            </a:r>
            <a:r>
              <a:rPr lang="de-DE" sz="600" dirty="0" err="1"/>
              <a:t>rez</a:t>
            </a:r>
            <a:r>
              <a:rPr lang="de-DE" sz="600" dirty="0"/>
              <a:t>./</a:t>
            </a:r>
            <a:r>
              <a:rPr lang="de-DE" sz="600" dirty="0" err="1"/>
              <a:t>refr</a:t>
            </a:r>
            <a:r>
              <a:rPr lang="de-DE" sz="600" dirty="0"/>
              <a:t>.: rezidiviert oder refraktär. </a:t>
            </a:r>
          </a:p>
          <a:p>
            <a:r>
              <a:rPr lang="de-DE" sz="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NCT03117621</a:t>
            </a:r>
            <a:r>
              <a:rPr lang="de-DE" sz="600" dirty="0"/>
              <a:t>. </a:t>
            </a:r>
            <a:r>
              <a:rPr lang="de-DE" sz="600" dirty="0">
                <a:hlinkClick r:id="rId5"/>
              </a:rPr>
              <a:t>Chiaretti S et al. EHA 2023, Abstract P361. </a:t>
            </a:r>
            <a:endParaRPr lang="de-DE" sz="1400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B45A1BC3-9FA7-7332-C1F4-3C7D3E78C547}"/>
              </a:ext>
            </a:extLst>
          </p:cNvPr>
          <p:cNvGraphicFramePr>
            <a:graphicFrameLocks noGrp="1"/>
          </p:cNvGraphicFramePr>
          <p:nvPr/>
        </p:nvGraphicFramePr>
        <p:xfrm>
          <a:off x="395999" y="1666457"/>
          <a:ext cx="7707222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025">
                  <a:extLst>
                    <a:ext uri="{9D8B030D-6E8A-4147-A177-3AD203B41FA5}">
                      <a16:colId xmlns:a16="http://schemas.microsoft.com/office/drawing/2014/main" val="2975595442"/>
                    </a:ext>
                  </a:extLst>
                </a:gridCol>
                <a:gridCol w="1747025">
                  <a:extLst>
                    <a:ext uri="{9D8B030D-6E8A-4147-A177-3AD203B41FA5}">
                      <a16:colId xmlns:a16="http://schemas.microsoft.com/office/drawing/2014/main" val="3021631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pc="-20"/>
                        <a:t>n (%)</a:t>
                      </a:r>
                      <a:endParaRPr lang="de-DE" sz="1000" spc="-2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spc="-20"/>
                        <a:t>MRD</a:t>
                      </a:r>
                      <a:r>
                        <a:rPr lang="de-DE" sz="1200" spc="-20" baseline="30000"/>
                        <a:t>+</a:t>
                      </a:r>
                    </a:p>
                    <a:p>
                      <a:pPr algn="ctr"/>
                      <a:r>
                        <a:rPr lang="de-DE" sz="1000" b="0" spc="-20"/>
                        <a:t>(n = 41)</a:t>
                      </a:r>
                      <a:endParaRPr lang="de-DE" sz="1000" b="0" spc="-2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-2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Rez. / refr.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kern="1200" cap="none" spc="-2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(n = 158)</a:t>
                      </a:r>
                      <a:endParaRPr kumimoji="0" lang="de-DE" sz="1000" b="0" i="0" u="none" strike="noStrike" kern="1200" cap="none" spc="-2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spc="-20"/>
                        <a:t>Subgruppe mit spätem Erstrezidiv</a:t>
                      </a:r>
                      <a:endParaRPr lang="de-DE" sz="1000" b="0" spc="-20" baseline="30000"/>
                    </a:p>
                    <a:p>
                      <a:pPr algn="ctr"/>
                      <a:r>
                        <a:rPr lang="de-DE" sz="1000" b="0" spc="-20"/>
                        <a:t>(n = 52)</a:t>
                      </a: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367">
                <a:tc>
                  <a:txBody>
                    <a:bodyPr/>
                    <a:lstStyle/>
                    <a:p>
                      <a:r>
                        <a:rPr lang="de-DE" sz="1000" b="1" baseline="0"/>
                        <a:t>Therapieansprechen</a:t>
                      </a:r>
                      <a:br>
                        <a:rPr lang="de-DE" sz="1000" b="1" baseline="0"/>
                      </a:br>
                      <a:r>
                        <a:rPr kumimoji="0" lang="de-DE" sz="100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(innerhalb von 2 Blinatumomab-Zyklen)</a:t>
                      </a:r>
                      <a:endParaRPr lang="de-DE" sz="1000" b="1" baseline="0"/>
                    </a:p>
                    <a:p>
                      <a:r>
                        <a:rPr lang="de-DE" sz="1000" b="1" baseline="0"/>
                        <a:t>    CR</a:t>
                      </a:r>
                      <a:r>
                        <a:rPr lang="de-DE" sz="1000" b="1" baseline="0" dirty="0"/>
                        <a:t>/</a:t>
                      </a:r>
                      <a:r>
                        <a:rPr lang="de-DE" sz="1000" b="1" baseline="0" dirty="0" err="1"/>
                        <a:t>CRh</a:t>
                      </a:r>
                      <a:r>
                        <a:rPr lang="de-DE" sz="1000" b="1" baseline="0"/>
                        <a:t>/CRi</a:t>
                      </a: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baseline="0"/>
                        <a:t>    MRD-Ansprechen</a:t>
                      </a:r>
                      <a:r>
                        <a:rPr lang="de-DE" sz="1000" b="1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†</a:t>
                      </a:r>
                      <a:endParaRPr lang="de-DE" sz="1000" b="1" baseline="30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/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/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/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21 von 31 (67,7 %)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000"/>
                    </a:p>
                    <a:p>
                      <a:pPr algn="ctr"/>
                      <a:endParaRPr lang="de-DE" sz="1000"/>
                    </a:p>
                    <a:p>
                      <a:pPr algn="ctr"/>
                      <a:r>
                        <a:rPr lang="de-DE" sz="1000"/>
                        <a:t>119 (75,3 %)</a:t>
                      </a:r>
                    </a:p>
                    <a:p>
                      <a:pPr algn="ctr"/>
                      <a:r>
                        <a:rPr lang="de-DE" sz="1000"/>
                        <a:t>73 von 119 (61,3 %) 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000"/>
                    </a:p>
                    <a:p>
                      <a:pPr algn="ctr"/>
                      <a:endParaRPr lang="de-DE" sz="1000"/>
                    </a:p>
                    <a:p>
                      <a:pPr algn="ctr"/>
                      <a:r>
                        <a:rPr lang="de-DE" sz="1000"/>
                        <a:t>43 (82,7 %)</a:t>
                      </a:r>
                    </a:p>
                    <a:p>
                      <a:pPr algn="ctr"/>
                      <a:r>
                        <a:rPr lang="de-DE" sz="1000"/>
                        <a:t>28 von 43 (65,1 %)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173210"/>
                  </a:ext>
                </a:extLst>
              </a:tr>
              <a:tr h="168367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/>
                        <a:t>Allogene HSZT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26 </a:t>
                      </a:r>
                      <a:r>
                        <a:rPr lang="de-DE" sz="1000"/>
                        <a:t>(63,4 %)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74 </a:t>
                      </a:r>
                      <a:r>
                        <a:rPr lang="de-DE" sz="1000"/>
                        <a:t>(62,2 %)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28 (65,1 %)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92196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F20FAF-DAA3-639A-CB10-DEBDC14FBE73}"/>
              </a:ext>
            </a:extLst>
          </p:cNvPr>
          <p:cNvSpPr txBox="1">
            <a:spLocks/>
          </p:cNvSpPr>
          <p:nvPr/>
        </p:nvSpPr>
        <p:spPr>
          <a:xfrm>
            <a:off x="0" y="3914881"/>
            <a:ext cx="9144000" cy="43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0" tIns="0" rIns="0" bIns="0" anchor="ctr"/>
          <a:lstStyle>
            <a:lvl1pPr marL="257175" indent="-257175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 defTabSz="6858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de-DE" sz="1200" b="1">
                <a:solidFill>
                  <a:schemeClr val="bg1"/>
                </a:solidFill>
              </a:rPr>
              <a:t>Blinatumomab zeigte hohe Ansprechraten.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CA9063C-C77C-A33A-0E5A-218F4B264E5F}"/>
              </a:ext>
            </a:extLst>
          </p:cNvPr>
          <p:cNvSpPr txBox="1"/>
          <p:nvPr/>
        </p:nvSpPr>
        <p:spPr>
          <a:xfrm>
            <a:off x="296481" y="1332493"/>
            <a:ext cx="45757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CC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Mediane Blinatumomab-Zyklenzahl: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420904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Ein Bild, das Screenshot, Diagramm, Reihe enthält.&#10;&#10;Automatisch generierte Beschreibung">
            <a:extLst>
              <a:ext uri="{FF2B5EF4-FFF2-40B4-BE49-F238E27FC236}">
                <a16:creationId xmlns:a16="http://schemas.microsoft.com/office/drawing/2014/main" id="{89ED2A59-5719-3F21-B663-0AE169F00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89" y="1201670"/>
            <a:ext cx="8052452" cy="280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8" y="372055"/>
            <a:ext cx="8631995" cy="460195"/>
          </a:xfrm>
        </p:spPr>
        <p:txBody>
          <a:bodyPr/>
          <a:lstStyle/>
          <a:p>
            <a:r>
              <a:rPr lang="en-GB">
                <a:solidFill>
                  <a:srgbClr val="000000"/>
                </a:solidFill>
              </a:rPr>
              <a:t>Blinatumomab: Real-World Daten</a:t>
            </a:r>
            <a:b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lang="en-GB" sz="1600">
                <a:solidFill>
                  <a:srgbClr val="000000"/>
                </a:solidFill>
              </a:rPr>
              <a:t>bei 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MRD</a:t>
            </a:r>
            <a:r>
              <a:rPr kumimoji="0" lang="en-GB" sz="1600" b="1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+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B-ALL (Studie 20150136)</a:t>
            </a:r>
            <a:endParaRPr lang="de-DE" sz="1400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D1799A96-3B92-4DA8-B518-E61F93A4051B}"/>
              </a:ext>
            </a:extLst>
          </p:cNvPr>
          <p:cNvSpPr/>
          <p:nvPr/>
        </p:nvSpPr>
        <p:spPr>
          <a:xfrm>
            <a:off x="-1" y="4868816"/>
            <a:ext cx="8639748" cy="27699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de-DE" sz="600" dirty="0"/>
              <a:t>ALL: akute lymphatische Leukämie; KI: Konfidenzintervall; MRD: minimale Resterkrankung; NE: nicht erreicht; OS: Gesamtüberleben; </a:t>
            </a:r>
            <a:r>
              <a:rPr lang="de-DE" sz="600" dirty="0" err="1"/>
              <a:t>Ph</a:t>
            </a:r>
            <a:r>
              <a:rPr lang="de-DE" sz="600" dirty="0"/>
              <a:t>: Philadelphia-Chromosom; </a:t>
            </a:r>
            <a:r>
              <a:rPr lang="de-DE" sz="600" dirty="0" err="1"/>
              <a:t>rez</a:t>
            </a:r>
            <a:r>
              <a:rPr lang="de-DE" sz="600" dirty="0"/>
              <a:t>./</a:t>
            </a:r>
            <a:r>
              <a:rPr lang="de-DE" sz="600" dirty="0" err="1"/>
              <a:t>refr</a:t>
            </a:r>
            <a:r>
              <a:rPr lang="de-DE" sz="600" dirty="0"/>
              <a:t>.: rezidiviert oder refraktär.</a:t>
            </a:r>
          </a:p>
          <a:p>
            <a:r>
              <a:rPr lang="de-DE" sz="6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NCT03117621</a:t>
            </a:r>
            <a:r>
              <a:rPr lang="de-DE" sz="600" dirty="0"/>
              <a:t>. </a:t>
            </a:r>
            <a:r>
              <a:rPr lang="de-DE" sz="600" dirty="0">
                <a:hlinkClick r:id="rId6"/>
              </a:rPr>
              <a:t>Chiaretti S et al. EHA 2023, Abstract P361. </a:t>
            </a:r>
            <a:endParaRPr lang="de-DE" sz="1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B4DAF3D-C60F-AB78-90EF-E3F452085A73}"/>
              </a:ext>
            </a:extLst>
          </p:cNvPr>
          <p:cNvSpPr txBox="1">
            <a:spLocks/>
          </p:cNvSpPr>
          <p:nvPr/>
        </p:nvSpPr>
        <p:spPr>
          <a:xfrm>
            <a:off x="0" y="3914881"/>
            <a:ext cx="9144000" cy="43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0" tIns="0" rIns="0" bIns="0" anchor="ctr"/>
          <a:lstStyle>
            <a:lvl1pPr marL="257175" indent="-257175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 defTabSz="6858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de-DE" sz="1200" b="1">
                <a:solidFill>
                  <a:schemeClr val="bg1"/>
                </a:solidFill>
              </a:rPr>
              <a:t>2-Jahresüberleben bei </a:t>
            </a:r>
            <a:r>
              <a:rPr lang="de-DE" sz="1200" b="1" dirty="0">
                <a:solidFill>
                  <a:schemeClr val="bg1"/>
                </a:solidFill>
              </a:rPr>
              <a:t>MRD</a:t>
            </a:r>
            <a:r>
              <a:rPr lang="de-DE" sz="1200" b="1" baseline="30000">
                <a:solidFill>
                  <a:schemeClr val="bg1"/>
                </a:solidFill>
              </a:rPr>
              <a:t>+</a:t>
            </a:r>
            <a:r>
              <a:rPr lang="de-DE" sz="1200" b="1">
                <a:solidFill>
                  <a:schemeClr val="bg1"/>
                </a:solidFill>
              </a:rPr>
              <a:t> B-ALL: 65 %</a:t>
            </a:r>
            <a:endParaRPr lang="en-GB" sz="1200" b="1" dirty="0">
              <a:solidFill>
                <a:schemeClr val="bg1"/>
              </a:solidFill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479BCFA7-714B-3DC1-79C3-B6D346725929}"/>
              </a:ext>
            </a:extLst>
          </p:cNvPr>
          <p:cNvCxnSpPr>
            <a:cxnSpLocks/>
          </p:cNvCxnSpPr>
          <p:nvPr/>
        </p:nvCxnSpPr>
        <p:spPr bwMode="auto">
          <a:xfrm>
            <a:off x="4710661" y="2126166"/>
            <a:ext cx="0" cy="111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EFDCEE84-C9EC-4C20-46B6-1AC7BF3C6F7E}"/>
              </a:ext>
            </a:extLst>
          </p:cNvPr>
          <p:cNvCxnSpPr/>
          <p:nvPr/>
        </p:nvCxnSpPr>
        <p:spPr bwMode="auto">
          <a:xfrm flipH="1">
            <a:off x="1393618" y="2141034"/>
            <a:ext cx="331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5147C66C-A5C5-F3CC-63B8-7614EA05E5B8}"/>
              </a:ext>
            </a:extLst>
          </p:cNvPr>
          <p:cNvSpPr txBox="1"/>
          <p:nvPr/>
        </p:nvSpPr>
        <p:spPr>
          <a:xfrm>
            <a:off x="4558401" y="1840971"/>
            <a:ext cx="35674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accent1">
                    <a:lumMod val="75000"/>
                  </a:schemeClr>
                </a:solidFill>
              </a:rPr>
              <a:t>65 % </a:t>
            </a:r>
            <a:r>
              <a:rPr lang="de-DE" sz="900" dirty="0">
                <a:solidFill>
                  <a:schemeClr val="accent1">
                    <a:lumMod val="75000"/>
                  </a:schemeClr>
                </a:solidFill>
              </a:rPr>
              <a:t>(95 % KI: 44 – 80). Medianes OS: noch nicht erreicht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C8B10E1-2C3F-34D4-268C-858975EA4938}"/>
              </a:ext>
            </a:extLst>
          </p:cNvPr>
          <p:cNvSpPr txBox="1"/>
          <p:nvPr/>
        </p:nvSpPr>
        <p:spPr>
          <a:xfrm>
            <a:off x="7464065" y="2298434"/>
            <a:ext cx="16799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2-Jahres-DFS: 58 %</a:t>
            </a:r>
            <a:b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(95% KI: 40-72)</a:t>
            </a:r>
            <a:endParaRPr lang="de-DE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B61DA45-2C75-344C-3D8D-CDEE88425C7A}"/>
              </a:ext>
            </a:extLst>
          </p:cNvPr>
          <p:cNvSpPr txBox="1"/>
          <p:nvPr/>
        </p:nvSpPr>
        <p:spPr>
          <a:xfrm>
            <a:off x="2263368" y="1408779"/>
            <a:ext cx="8925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MRD</a:t>
            </a:r>
            <a:r>
              <a:rPr lang="de-DE" sz="1000" b="1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+</a:t>
            </a:r>
            <a:r>
              <a:rPr lang="de-DE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ALL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ED69B4DE-585D-E3FB-502C-3F68A2DD5D38}"/>
              </a:ext>
            </a:extLst>
          </p:cNvPr>
          <p:cNvSpPr/>
          <p:nvPr/>
        </p:nvSpPr>
        <p:spPr bwMode="auto">
          <a:xfrm>
            <a:off x="2615826" y="1109322"/>
            <a:ext cx="3912347" cy="46935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de-DE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Gesamtüberleben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de-DE" sz="105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(Kaplan-Meier-Schätzer)</a:t>
            </a:r>
            <a:endParaRPr kumimoji="0" lang="de-DE" sz="140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3835039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5736452-D298-6B65-CA4D-6E80A2F09768}"/>
              </a:ext>
            </a:extLst>
          </p:cNvPr>
          <p:cNvGrpSpPr/>
          <p:nvPr/>
        </p:nvGrpSpPr>
        <p:grpSpPr>
          <a:xfrm>
            <a:off x="50743" y="1205264"/>
            <a:ext cx="8167007" cy="2650658"/>
            <a:chOff x="50743" y="1143848"/>
            <a:chExt cx="8167007" cy="2650658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041FD59F-BF12-ABFE-3971-CFF4D5087341}"/>
                </a:ext>
              </a:extLst>
            </p:cNvPr>
            <p:cNvGrpSpPr/>
            <p:nvPr/>
          </p:nvGrpSpPr>
          <p:grpSpPr>
            <a:xfrm>
              <a:off x="50743" y="1143848"/>
              <a:ext cx="8167007" cy="2278433"/>
              <a:chOff x="222193" y="1239098"/>
              <a:chExt cx="8167007" cy="2278433"/>
            </a:xfrm>
          </p:grpSpPr>
          <p:pic>
            <p:nvPicPr>
              <p:cNvPr id="14" name="Grafik 13" descr="Ein Bild, das Text, Screenshot, Schrift, Design enthält.&#10;&#10;Automatisch generierte Beschreibung">
                <a:extLst>
                  <a:ext uri="{FF2B5EF4-FFF2-40B4-BE49-F238E27FC236}">
                    <a16:creationId xmlns:a16="http://schemas.microsoft.com/office/drawing/2014/main" id="{BACDA541-930F-7B8A-CB0C-74400DD3A6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18859"/>
              <a:stretch/>
            </p:blipFill>
            <p:spPr>
              <a:xfrm>
                <a:off x="222193" y="1239098"/>
                <a:ext cx="8167007" cy="2278433"/>
              </a:xfrm>
              <a:prstGeom prst="rect">
                <a:avLst/>
              </a:prstGeom>
            </p:spPr>
          </p:pic>
          <p:pic>
            <p:nvPicPr>
              <p:cNvPr id="26" name="Grafik 25">
                <a:extLst>
                  <a:ext uri="{FF2B5EF4-FFF2-40B4-BE49-F238E27FC236}">
                    <a16:creationId xmlns:a16="http://schemas.microsoft.com/office/drawing/2014/main" id="{9C8768A5-18DB-33E7-3595-BDBFAD9499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1983" y="1357531"/>
                <a:ext cx="230743" cy="2160000"/>
              </a:xfrm>
              <a:prstGeom prst="rect">
                <a:avLst/>
              </a:prstGeom>
            </p:spPr>
          </p:pic>
        </p:grpSp>
        <p:pic>
          <p:nvPicPr>
            <p:cNvPr id="5" name="Grafik 4" descr="Ein Bild, das Text, Screenshot, Schrift, Design enthält.&#10;&#10;Automatisch generierte Beschreibung">
              <a:extLst>
                <a:ext uri="{FF2B5EF4-FFF2-40B4-BE49-F238E27FC236}">
                  <a16:creationId xmlns:a16="http://schemas.microsoft.com/office/drawing/2014/main" id="{CE7075BC-4BB1-2C5A-4A53-1FCE27ACF8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4194"/>
            <a:stretch/>
          </p:blipFill>
          <p:spPr>
            <a:xfrm>
              <a:off x="50743" y="3350676"/>
              <a:ext cx="8167007" cy="443830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8" y="372055"/>
            <a:ext cx="8631995" cy="460195"/>
          </a:xfrm>
        </p:spPr>
        <p:txBody>
          <a:bodyPr/>
          <a:lstStyle/>
          <a:p>
            <a:r>
              <a:rPr lang="en-GB">
                <a:solidFill>
                  <a:srgbClr val="000000"/>
                </a:solidFill>
              </a:rPr>
              <a:t>Blinatumomab: Real-World Daten</a:t>
            </a:r>
            <a:b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lang="en-GB" sz="1600">
                <a:solidFill>
                  <a:srgbClr val="000000"/>
                </a:solidFill>
              </a:rPr>
              <a:t>bei </a:t>
            </a:r>
            <a:r>
              <a:rPr lang="en-GB" sz="1600">
                <a:solidFill>
                  <a:srgbClr val="000000"/>
                </a:solidFill>
                <a:latin typeface="Arial"/>
              </a:rPr>
              <a:t>rez./refr.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Ph</a:t>
            </a:r>
            <a:r>
              <a:rPr kumimoji="0" lang="en-GB" sz="1600" b="1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-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B-ALL (Studie 20150136)</a:t>
            </a:r>
            <a:endParaRPr lang="de-DE" sz="1400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D1799A96-3B92-4DA8-B518-E61F93A4051B}"/>
              </a:ext>
            </a:extLst>
          </p:cNvPr>
          <p:cNvSpPr/>
          <p:nvPr/>
        </p:nvSpPr>
        <p:spPr>
          <a:xfrm>
            <a:off x="-1" y="4868816"/>
            <a:ext cx="8639748" cy="27699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de-DE" sz="600" dirty="0"/>
              <a:t>ALL: akute lymphatische Leukämie; KI: Konfidenzintervall; LFR: spätes Erstrezidiv; MRD: minimale Resterkrankung; NE: nicht erreicht; OS: Gesamtüberleben; </a:t>
            </a:r>
            <a:r>
              <a:rPr lang="de-DE" sz="600" dirty="0" err="1"/>
              <a:t>Ph</a:t>
            </a:r>
            <a:r>
              <a:rPr lang="de-DE" sz="600" dirty="0"/>
              <a:t>: Philadelphia-Chromosom; </a:t>
            </a:r>
            <a:r>
              <a:rPr lang="de-DE" sz="600" dirty="0" err="1"/>
              <a:t>rez</a:t>
            </a:r>
            <a:r>
              <a:rPr lang="de-DE" sz="600" dirty="0"/>
              <a:t>./</a:t>
            </a:r>
            <a:r>
              <a:rPr lang="de-DE" sz="600" dirty="0" err="1"/>
              <a:t>refr</a:t>
            </a:r>
            <a:r>
              <a:rPr lang="de-DE" sz="600" dirty="0"/>
              <a:t>.: rezidiviert oder refraktär.</a:t>
            </a:r>
          </a:p>
          <a:p>
            <a:r>
              <a:rPr lang="de-DE" sz="6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NCT03117621</a:t>
            </a:r>
            <a:r>
              <a:rPr lang="de-DE" sz="600" dirty="0"/>
              <a:t>. </a:t>
            </a:r>
            <a:r>
              <a:rPr lang="de-DE" sz="600" dirty="0">
                <a:hlinkClick r:id="rId7"/>
              </a:rPr>
              <a:t>Chiaretti S et al. EHA 2023, Abstract P361. </a:t>
            </a:r>
            <a:endParaRPr lang="de-DE" sz="1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7F9C4C8-74A7-FAAC-C04E-35932FBAF01D}"/>
              </a:ext>
            </a:extLst>
          </p:cNvPr>
          <p:cNvSpPr txBox="1">
            <a:spLocks/>
          </p:cNvSpPr>
          <p:nvPr/>
        </p:nvSpPr>
        <p:spPr>
          <a:xfrm>
            <a:off x="0" y="3914881"/>
            <a:ext cx="9144000" cy="43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0" tIns="0" rIns="0" bIns="0" anchor="ctr"/>
          <a:lstStyle>
            <a:lvl1pPr marL="257175" indent="-257175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 defTabSz="6858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de-DE" sz="1200" b="1">
                <a:solidFill>
                  <a:schemeClr val="bg1"/>
                </a:solidFill>
              </a:rPr>
              <a:t>2-Jahresüberleben bei rez./refr. B-ALL: 51 %</a:t>
            </a:r>
          </a:p>
          <a:p>
            <a:pPr marL="0" lvl="1" indent="0" algn="ctr" defTabSz="6858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de-DE" sz="1200" b="1">
                <a:solidFill>
                  <a:schemeClr val="bg1"/>
                </a:solidFill>
              </a:rPr>
              <a:t>2-Jahresüberleben bei spätem Erstrezidiv: 74 %</a:t>
            </a:r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A7CCD89B-021E-B9AF-9F72-C960514BE8A1}"/>
              </a:ext>
            </a:extLst>
          </p:cNvPr>
          <p:cNvCxnSpPr>
            <a:cxnSpLocks/>
          </p:cNvCxnSpPr>
          <p:nvPr/>
        </p:nvCxnSpPr>
        <p:spPr bwMode="auto">
          <a:xfrm flipH="1">
            <a:off x="1396690" y="1927700"/>
            <a:ext cx="235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26FF6028-19A8-E7DE-75E6-B27A6E892235}"/>
              </a:ext>
            </a:extLst>
          </p:cNvPr>
          <p:cNvCxnSpPr>
            <a:cxnSpLocks/>
          </p:cNvCxnSpPr>
          <p:nvPr/>
        </p:nvCxnSpPr>
        <p:spPr bwMode="auto">
          <a:xfrm>
            <a:off x="3752698" y="1942565"/>
            <a:ext cx="0" cy="111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D8F54CE9-7341-CBE0-3437-2E591B7C0199}"/>
              </a:ext>
            </a:extLst>
          </p:cNvPr>
          <p:cNvCxnSpPr>
            <a:cxnSpLocks/>
          </p:cNvCxnSpPr>
          <p:nvPr/>
        </p:nvCxnSpPr>
        <p:spPr bwMode="auto">
          <a:xfrm flipH="1">
            <a:off x="1390340" y="2292902"/>
            <a:ext cx="235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7F694101-40D9-9DD3-E35D-0383A5592954}"/>
              </a:ext>
            </a:extLst>
          </p:cNvPr>
          <p:cNvSpPr txBox="1"/>
          <p:nvPr/>
        </p:nvSpPr>
        <p:spPr>
          <a:xfrm>
            <a:off x="3574006" y="1618407"/>
            <a:ext cx="45430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C00000"/>
                </a:solidFill>
                <a:latin typeface="Arial" charset="0"/>
              </a:rPr>
              <a:t>74 % 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(95 % KI: 59–84). Medianes OS: noch nicht erreicht (95 % KI: NE – NE)</a:t>
            </a:r>
            <a:endParaRPr lang="de-DE" sz="11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86C4924-D04F-80B5-72B5-392E1C1E5F8A}"/>
              </a:ext>
            </a:extLst>
          </p:cNvPr>
          <p:cNvSpPr txBox="1"/>
          <p:nvPr/>
        </p:nvSpPr>
        <p:spPr>
          <a:xfrm>
            <a:off x="7497092" y="2395164"/>
            <a:ext cx="16477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2-Jahres-RFS: 48 %</a:t>
            </a:r>
            <a:b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(95% KI: 38–57)</a:t>
            </a:r>
            <a:endParaRPr lang="de-DE" sz="1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AE0DB36-6984-E1A3-234C-F4A2A76CC602}"/>
              </a:ext>
            </a:extLst>
          </p:cNvPr>
          <p:cNvSpPr txBox="1"/>
          <p:nvPr/>
        </p:nvSpPr>
        <p:spPr>
          <a:xfrm>
            <a:off x="7516142" y="1848342"/>
            <a:ext cx="1625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2-Jahres-RFS: 65 %</a:t>
            </a:r>
            <a:br>
              <a:rPr lang="en-US" sz="1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9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(95% KI: 49–78)</a:t>
            </a:r>
            <a:endParaRPr lang="de-DE" sz="1100" dirty="0">
              <a:solidFill>
                <a:srgbClr val="C00000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9BB7CD6-1E05-4D93-E875-38C0B5845C1D}"/>
              </a:ext>
            </a:extLst>
          </p:cNvPr>
          <p:cNvSpPr txBox="1"/>
          <p:nvPr/>
        </p:nvSpPr>
        <p:spPr>
          <a:xfrm>
            <a:off x="2272431" y="1341785"/>
            <a:ext cx="15374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1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Subgruppe mit spätem Erstrezidiv</a:t>
            </a:r>
            <a:endParaRPr lang="de-DE" sz="10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1E5A686-F853-5DAF-9048-85FA299A8D28}"/>
              </a:ext>
            </a:extLst>
          </p:cNvPr>
          <p:cNvSpPr txBox="1"/>
          <p:nvPr/>
        </p:nvSpPr>
        <p:spPr>
          <a:xfrm>
            <a:off x="1587537" y="1922289"/>
            <a:ext cx="8766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Rez</a:t>
            </a:r>
            <a:r>
              <a:rPr lang="de-DE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./</a:t>
            </a:r>
            <a:r>
              <a:rPr lang="de-DE" sz="1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refr</a:t>
            </a:r>
            <a:r>
              <a:rPr lang="de-DE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de-DE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ALL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18962ED-0BBA-1A26-26EF-BCAF87366323}"/>
              </a:ext>
            </a:extLst>
          </p:cNvPr>
          <p:cNvSpPr txBox="1"/>
          <p:nvPr/>
        </p:nvSpPr>
        <p:spPr>
          <a:xfrm>
            <a:off x="3574006" y="2009162"/>
            <a:ext cx="45430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51 % 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(95 % KI: 42–59). Medianes OS: 24,1 Monate (95 % KI: 14,4 – NE)</a:t>
            </a:r>
            <a:endParaRPr lang="de-DE" sz="11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CC093F64-8FB8-4AAE-B1D5-121F0BC478E3}"/>
              </a:ext>
            </a:extLst>
          </p:cNvPr>
          <p:cNvSpPr/>
          <p:nvPr/>
        </p:nvSpPr>
        <p:spPr bwMode="auto">
          <a:xfrm>
            <a:off x="2615826" y="1109322"/>
            <a:ext cx="3912347" cy="46935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de-DE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Gesamtüberleben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de-DE" sz="105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(Kaplan-Meier-Schätzer)</a:t>
            </a:r>
            <a:endParaRPr kumimoji="0" lang="de-DE" sz="140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6648915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8" y="372055"/>
            <a:ext cx="8631995" cy="460195"/>
          </a:xfrm>
        </p:spPr>
        <p:txBody>
          <a:bodyPr/>
          <a:lstStyle/>
          <a:p>
            <a:r>
              <a:rPr lang="en-GB">
                <a:solidFill>
                  <a:srgbClr val="000000"/>
                </a:solidFill>
              </a:rPr>
              <a:t>Blinatumomab: Real-World Daten</a:t>
            </a:r>
            <a:b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lang="en-GB" sz="1600">
                <a:solidFill>
                  <a:srgbClr val="000000"/>
                </a:solidFill>
              </a:rPr>
              <a:t>bei 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MRD</a:t>
            </a:r>
            <a:r>
              <a:rPr kumimoji="0" lang="en-GB" sz="1600" b="1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+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oder rez./refr. Ph</a:t>
            </a:r>
            <a:r>
              <a:rPr kumimoji="0" lang="en-GB" sz="1600" b="1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-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B-ALL (Studie 20150136)</a:t>
            </a:r>
            <a:endParaRPr lang="de-DE" sz="1400" dirty="0"/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CC093F64-8FB8-4AAE-B1D5-121F0BC478E3}"/>
              </a:ext>
            </a:extLst>
          </p:cNvPr>
          <p:cNvSpPr/>
          <p:nvPr/>
        </p:nvSpPr>
        <p:spPr bwMode="auto">
          <a:xfrm>
            <a:off x="296481" y="1069610"/>
            <a:ext cx="1418722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Verträglichkeit</a:t>
            </a:r>
            <a:endParaRPr kumimoji="0" lang="de-AT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D1799A96-3B92-4DA8-B518-E61F93A4051B}"/>
              </a:ext>
            </a:extLst>
          </p:cNvPr>
          <p:cNvSpPr/>
          <p:nvPr/>
        </p:nvSpPr>
        <p:spPr>
          <a:xfrm>
            <a:off x="-1" y="4868816"/>
            <a:ext cx="8639748" cy="27699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de-DE" sz="600" dirty="0"/>
              <a:t>ALL: akute lymphatische Leukämie; LFR: spätes Erstrezidiv; MRD: minimale Resterkrankung; </a:t>
            </a:r>
            <a:r>
              <a:rPr lang="de-DE" sz="600" dirty="0" err="1"/>
              <a:t>Ph</a:t>
            </a:r>
            <a:r>
              <a:rPr lang="de-DE" sz="600" dirty="0"/>
              <a:t>: Philadelphia-Chromosom; </a:t>
            </a:r>
            <a:r>
              <a:rPr lang="de-DE" sz="600" dirty="0" err="1"/>
              <a:t>rez</a:t>
            </a:r>
            <a:r>
              <a:rPr lang="de-DE" sz="600" dirty="0"/>
              <a:t>./</a:t>
            </a:r>
            <a:r>
              <a:rPr lang="de-DE" sz="600" dirty="0" err="1"/>
              <a:t>refr</a:t>
            </a:r>
            <a:r>
              <a:rPr lang="de-DE" sz="600" dirty="0"/>
              <a:t>. rezidiviert oder refraktär; TEAE: therapiebedingtes unerwünschtes Ereignis.</a:t>
            </a:r>
          </a:p>
          <a:p>
            <a:r>
              <a:rPr lang="de-DE" sz="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NCT03117621</a:t>
            </a:r>
            <a:r>
              <a:rPr lang="de-DE" sz="600" dirty="0"/>
              <a:t>. </a:t>
            </a:r>
            <a:r>
              <a:rPr lang="de-DE" sz="600" dirty="0">
                <a:hlinkClick r:id="rId5"/>
              </a:rPr>
              <a:t>Chiaretti S et al. EHA 2023, Abstract P361. </a:t>
            </a:r>
            <a:endParaRPr lang="de-DE" sz="1400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B45A1BC3-9FA7-7332-C1F4-3C7D3E78C547}"/>
              </a:ext>
            </a:extLst>
          </p:cNvPr>
          <p:cNvGraphicFramePr>
            <a:graphicFrameLocks noGrp="1"/>
          </p:cNvGraphicFramePr>
          <p:nvPr/>
        </p:nvGraphicFramePr>
        <p:xfrm>
          <a:off x="395996" y="1421130"/>
          <a:ext cx="7372689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7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7464">
                  <a:extLst>
                    <a:ext uri="{9D8B030D-6E8A-4147-A177-3AD203B41FA5}">
                      <a16:colId xmlns:a16="http://schemas.microsoft.com/office/drawing/2014/main" val="2975595442"/>
                    </a:ext>
                  </a:extLst>
                </a:gridCol>
                <a:gridCol w="1697464">
                  <a:extLst>
                    <a:ext uri="{9D8B030D-6E8A-4147-A177-3AD203B41FA5}">
                      <a16:colId xmlns:a16="http://schemas.microsoft.com/office/drawing/2014/main" val="4817198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pc="-20" dirty="0"/>
                        <a:t>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spc="-20"/>
                        <a:t>MRD</a:t>
                      </a:r>
                      <a:r>
                        <a:rPr lang="de-DE" sz="1200" spc="-20" baseline="30000"/>
                        <a:t>+</a:t>
                      </a:r>
                    </a:p>
                    <a:p>
                      <a:pPr algn="ctr"/>
                      <a:r>
                        <a:rPr lang="de-DE" sz="1000" b="0" spc="-20"/>
                        <a:t>(n = 41)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-2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Rez. / refr.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kern="1200" cap="none" spc="-2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(n = 158)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spc="-20"/>
                        <a:t>Subgruppe mit spätem Erstrezidiv</a:t>
                      </a:r>
                      <a:endParaRPr lang="de-DE" sz="1000" b="0" spc="-20" baseline="30000"/>
                    </a:p>
                    <a:p>
                      <a:pPr algn="ctr"/>
                      <a:r>
                        <a:rPr lang="de-DE" sz="1000" b="0" spc="-20"/>
                        <a:t>(n = 52)</a:t>
                      </a: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367">
                <a:tc>
                  <a:txBody>
                    <a:bodyPr/>
                    <a:lstStyle/>
                    <a:p>
                      <a:r>
                        <a:rPr lang="de-DE" sz="1000" b="1" baseline="0"/>
                        <a:t>Therapiebedingte</a:t>
                      </a:r>
                    </a:p>
                    <a:p>
                      <a:r>
                        <a:rPr lang="de-DE" sz="1000" b="1" baseline="0"/>
                        <a:t>unerwünschte Ereignisse (TEAE)</a:t>
                      </a:r>
                      <a:endParaRPr lang="de-DE" sz="10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000"/>
                    </a:p>
                    <a:p>
                      <a:pPr algn="ctr"/>
                      <a:r>
                        <a:rPr lang="de-DE" sz="1000"/>
                        <a:t>25 (61 %)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000"/>
                    </a:p>
                    <a:p>
                      <a:pPr algn="ctr"/>
                      <a:r>
                        <a:rPr lang="de-DE" sz="1000"/>
                        <a:t>104 (65,8 %)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  <a:p>
                      <a:pPr algn="ctr"/>
                      <a:r>
                        <a:rPr lang="de-DE" sz="1000" dirty="0"/>
                        <a:t>37 (71,2 %)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173210"/>
                  </a:ext>
                </a:extLst>
              </a:tr>
            </a:tbl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57C32-8EC7-E01B-5746-495CEFEB6E74}"/>
              </a:ext>
            </a:extLst>
          </p:cNvPr>
          <p:cNvSpPr txBox="1">
            <a:spLocks/>
          </p:cNvSpPr>
          <p:nvPr/>
        </p:nvSpPr>
        <p:spPr bwMode="gray">
          <a:xfrm>
            <a:off x="395998" y="2522128"/>
            <a:ext cx="8243749" cy="1120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685800">
              <a:spcBef>
                <a:spcPts val="300"/>
              </a:spcBef>
              <a:buClrTx/>
              <a:buNone/>
            </a:pPr>
            <a:r>
              <a:rPr lang="de-DE" sz="1200" kern="0" dirty="0">
                <a:solidFill>
                  <a:srgbClr val="000000"/>
                </a:solidFill>
                <a:cs typeface="Lucida Sans Unicode"/>
              </a:rPr>
              <a:t>Die häufigsten (≥ 5 %) schwerwiegenden TEAE in der gesamten Studienpopulation waren:</a:t>
            </a:r>
          </a:p>
          <a:p>
            <a:pPr defTabSz="685800">
              <a:spcBef>
                <a:spcPts val="300"/>
              </a:spcBef>
              <a:buClrTx/>
            </a:pPr>
            <a:r>
              <a:rPr lang="de-DE" sz="1200" kern="0" dirty="0">
                <a:solidFill>
                  <a:srgbClr val="000000"/>
                </a:solidFill>
                <a:cs typeface="Lucida Sans Unicode"/>
              </a:rPr>
              <a:t>Zytokin-Freisetzungssyndrom (8,4 %)</a:t>
            </a:r>
          </a:p>
          <a:p>
            <a:pPr defTabSz="685800">
              <a:spcBef>
                <a:spcPts val="300"/>
              </a:spcBef>
              <a:buClrTx/>
            </a:pPr>
            <a:r>
              <a:rPr lang="de-DE" sz="1200" kern="0" dirty="0">
                <a:solidFill>
                  <a:srgbClr val="000000"/>
                </a:solidFill>
                <a:cs typeface="Lucida Sans Unicode"/>
              </a:rPr>
              <a:t>Neutropenie (5,4 %)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3645E3-E4EB-8D68-9B05-7E93E30F87FD}"/>
              </a:ext>
            </a:extLst>
          </p:cNvPr>
          <p:cNvSpPr txBox="1">
            <a:spLocks/>
          </p:cNvSpPr>
          <p:nvPr/>
        </p:nvSpPr>
        <p:spPr>
          <a:xfrm>
            <a:off x="0" y="3914881"/>
            <a:ext cx="9144000" cy="43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0" tIns="0" rIns="0" bIns="0" anchor="ctr"/>
          <a:lstStyle>
            <a:lvl1pPr marL="257175" indent="-257175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 defTabSz="6858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de-DE" sz="1200" b="1" dirty="0" err="1">
                <a:solidFill>
                  <a:schemeClr val="bg1"/>
                </a:solidFill>
              </a:rPr>
              <a:t>Blinatumomab</a:t>
            </a:r>
            <a:r>
              <a:rPr lang="de-DE" sz="1200" b="1" dirty="0">
                <a:solidFill>
                  <a:schemeClr val="bg1"/>
                </a:solidFill>
              </a:rPr>
              <a:t> zeigte ein vorteilhaftes Nutzen-Risiko-Profil.</a:t>
            </a:r>
            <a:endParaRPr lang="en-GB" sz="1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5620952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8" y="190464"/>
            <a:ext cx="8609201" cy="641786"/>
          </a:xfrm>
        </p:spPr>
        <p:txBody>
          <a:bodyPr/>
          <a:lstStyle/>
          <a:p>
            <a:r>
              <a:rPr lang="de-DE" dirty="0"/>
              <a:t>Phase III-Studie ECOG-ACRIN E1910 </a:t>
            </a:r>
            <a:br>
              <a:rPr lang="de-DE" dirty="0"/>
            </a:br>
            <a:r>
              <a:rPr lang="de-DE" sz="1400" dirty="0">
                <a:solidFill>
                  <a:srgbClr val="000000"/>
                </a:solidFill>
              </a:rPr>
              <a:t>Konsolidierung mit </a:t>
            </a:r>
            <a:r>
              <a:rPr lang="de-DE" sz="1400" dirty="0" err="1">
                <a:solidFill>
                  <a:srgbClr val="000000"/>
                </a:solidFill>
              </a:rPr>
              <a:t>Blinatumomab</a:t>
            </a:r>
            <a:r>
              <a:rPr lang="de-DE" sz="1400" dirty="0">
                <a:solidFill>
                  <a:srgbClr val="000000"/>
                </a:solidFill>
              </a:rPr>
              <a:t> bei neu diagnostizierter </a:t>
            </a:r>
            <a:r>
              <a:rPr lang="en-GB" sz="1400" dirty="0">
                <a:solidFill>
                  <a:srgbClr val="000000"/>
                </a:solidFill>
              </a:rPr>
              <a:t>Ph</a:t>
            </a:r>
            <a:r>
              <a:rPr lang="en-GB" sz="1400" baseline="30000" dirty="0">
                <a:solidFill>
                  <a:srgbClr val="000000"/>
                </a:solidFill>
              </a:rPr>
              <a:t>-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de-DE" sz="1400" dirty="0">
                <a:solidFill>
                  <a:srgbClr val="000000"/>
                </a:solidFill>
              </a:rPr>
              <a:t>B-ALL in MRD-negativer Remission</a:t>
            </a:r>
            <a:endParaRPr lang="de-DE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D1799A96-3B92-4DA8-B518-E61F93A4051B}"/>
              </a:ext>
            </a:extLst>
          </p:cNvPr>
          <p:cNvSpPr/>
          <p:nvPr/>
        </p:nvSpPr>
        <p:spPr>
          <a:xfrm>
            <a:off x="-2932" y="4774168"/>
            <a:ext cx="8879303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ALL: akute lymphatische Leukämie; AraC: Cytarabin; Cyclo: Cyclophosphamid; Dexa: Dexamethason; Dauno: Daunorubicin: 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HD: Hochdosis;</a:t>
            </a:r>
            <a:r>
              <a:rPr kumimoji="0" lang="en-NZ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i.th.: intrathekal; 6-MP: 6-Mercaptopurin; MRD: minimale Resterkrankung; MTX: Methotrexat; PEG-ASP: Pegaspargase; VCR: Vincristin. *</a:t>
            </a:r>
            <a:r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28 µg/Tag d 1–28 als Dauerinfusion q6w</a:t>
            </a:r>
            <a:r>
              <a:rPr kumimoji="0" lang="en-NZ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NZ" sz="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</a:t>
            </a:r>
            <a:r>
              <a:rPr kumimoji="0" lang="en-NZ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6-Farben Durchflusszytometrie, MRD-Negativität &lt; 0,01 %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Litzow MR et al. ASH 2022; Abstract LBA-1 </a:t>
            </a:r>
            <a:r>
              <a:rPr kumimoji="0" lang="en-NZ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 </a:t>
            </a:r>
            <a:r>
              <a:rPr kumimoji="0" lang="en-NZ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NCT02003222</a:t>
            </a:r>
            <a:r>
              <a:rPr kumimoji="0" lang="en-NZ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und Jowe JM et al. Blood 2005;106 (12):3760–3767.</a:t>
            </a:r>
            <a:endParaRPr kumimoji="0" lang="de-AT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EA3B0866-FBEC-4C1D-96E0-26D03790C45E}"/>
              </a:ext>
            </a:extLst>
          </p:cNvPr>
          <p:cNvSpPr/>
          <p:nvPr/>
        </p:nvSpPr>
        <p:spPr bwMode="auto">
          <a:xfrm>
            <a:off x="345288" y="1001357"/>
            <a:ext cx="2881957" cy="260840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Studienziel:</a:t>
            </a:r>
          </a:p>
          <a:p>
            <a:pPr marL="357188" marR="0" lvl="0" indent="-1793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Untersuchung der 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Zugabe von</a:t>
            </a:r>
            <a:b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Blinatumomab zur Konsolidierung</a:t>
            </a:r>
            <a:b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bei MRD-negativen Patienten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Einschlusskriterien:</a:t>
            </a:r>
          </a:p>
          <a:p>
            <a:pPr marL="357188" marR="0" lvl="0" indent="-1793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Neu diagnostizierte </a:t>
            </a:r>
            <a:r>
              <a:rPr kumimoji="0" lang="de-DE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BCR::ABL1 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negative B-ALL</a:t>
            </a:r>
          </a:p>
          <a:p>
            <a:pPr marL="357188" marR="0" lvl="0" indent="-1793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Alter: 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30-70 Jahre (Median: 51 J.)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57188" marR="0" lvl="0" indent="-1793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ECOG Performance Score: 0-3</a:t>
            </a:r>
            <a:b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(bzw. 0-2 nach Induktion)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Primärer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Endpunkt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357188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Gesamtüberleben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(OS)</a:t>
            </a:r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CC093F64-8FB8-4AAE-B1D5-121F0BC478E3}"/>
              </a:ext>
            </a:extLst>
          </p:cNvPr>
          <p:cNvSpPr/>
          <p:nvPr/>
        </p:nvSpPr>
        <p:spPr bwMode="auto">
          <a:xfrm>
            <a:off x="3476987" y="1001357"/>
            <a:ext cx="1475084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Studiendesign:</a:t>
            </a:r>
            <a:endParaRPr kumimoji="0" lang="de-AT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F905FD5-FA9D-4320-82EE-4B5659D0727C}"/>
              </a:ext>
            </a:extLst>
          </p:cNvPr>
          <p:cNvGrpSpPr/>
          <p:nvPr/>
        </p:nvGrpSpPr>
        <p:grpSpPr>
          <a:xfrm>
            <a:off x="3390047" y="1347782"/>
            <a:ext cx="4015325" cy="3341155"/>
            <a:chOff x="3910436" y="1347782"/>
            <a:chExt cx="4015325" cy="3341155"/>
          </a:xfrm>
        </p:grpSpPr>
        <p:sp>
          <p:nvSpPr>
            <p:cNvPr id="17" name="Rectangle 43">
              <a:extLst>
                <a:ext uri="{FF2B5EF4-FFF2-40B4-BE49-F238E27FC236}">
                  <a16:creationId xmlns:a16="http://schemas.microsoft.com/office/drawing/2014/main" id="{5C93E562-CF00-490E-9E44-9B6862CB7485}"/>
                </a:ext>
              </a:extLst>
            </p:cNvPr>
            <p:cNvSpPr/>
            <p:nvPr/>
          </p:nvSpPr>
          <p:spPr>
            <a:xfrm>
              <a:off x="3969560" y="1535582"/>
              <a:ext cx="3391852" cy="27727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9" name="Rectangle 45">
              <a:extLst>
                <a:ext uri="{FF2B5EF4-FFF2-40B4-BE49-F238E27FC236}">
                  <a16:creationId xmlns:a16="http://schemas.microsoft.com/office/drawing/2014/main" id="{46527045-D1DD-48A9-A398-13DF4DBDBD69}"/>
                </a:ext>
              </a:extLst>
            </p:cNvPr>
            <p:cNvSpPr/>
            <p:nvPr/>
          </p:nvSpPr>
          <p:spPr bwMode="auto">
            <a:xfrm>
              <a:off x="4076756" y="1347782"/>
              <a:ext cx="3113349" cy="38301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Induktions-Chemotherapie </a:t>
              </a: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(n = 488)</a:t>
              </a:r>
              <a:br>
                <a:rPr lang="en-US" sz="800">
                  <a:solidFill>
                    <a:srgbClr val="000000"/>
                  </a:solidFill>
                  <a:latin typeface="Arial" charset="0"/>
                </a:rPr>
              </a:b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(2 Zyklen; I: Dauno, VCR, Dexa, ± PEG-ASP; II: Cyclo, AraC, 6-MP, ± PEG-ASP; jeweils </a:t>
              </a:r>
              <a:r>
                <a:rPr lang="de-AT" sz="700">
                  <a:solidFill>
                    <a:srgbClr val="000000"/>
                  </a:solidFill>
                  <a:latin typeface="Arial" charset="0"/>
                </a:rPr>
                <a:t>+ Rituximab bei CD20+ und i.th.-Prophylaxe)</a:t>
              </a:r>
              <a:endParaRPr lang="en-US" sz="7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Rectangle 47">
              <a:extLst>
                <a:ext uri="{FF2B5EF4-FFF2-40B4-BE49-F238E27FC236}">
                  <a16:creationId xmlns:a16="http://schemas.microsoft.com/office/drawing/2014/main" id="{A6C2FE1F-1EA8-4F19-8892-5E29FA433718}"/>
                </a:ext>
              </a:extLst>
            </p:cNvPr>
            <p:cNvSpPr/>
            <p:nvPr/>
          </p:nvSpPr>
          <p:spPr bwMode="auto">
            <a:xfrm>
              <a:off x="4076756" y="1951746"/>
              <a:ext cx="3113349" cy="2781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Intensivierung (1 Zyklus)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HD MTX + PEG-ASP</a:t>
              </a:r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E187C4A0-27A7-4DE4-9183-34FF2579DE5B}"/>
                </a:ext>
              </a:extLst>
            </p:cNvPr>
            <p:cNvSpPr/>
            <p:nvPr/>
          </p:nvSpPr>
          <p:spPr bwMode="auto">
            <a:xfrm rot="16200000">
              <a:off x="5087319" y="3371148"/>
              <a:ext cx="1108790" cy="1974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Ggf. alloHSZT</a:t>
              </a: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859571A0-3A7A-44BC-B3C9-668FB7227C47}"/>
                </a:ext>
              </a:extLst>
            </p:cNvPr>
            <p:cNvSpPr/>
            <p:nvPr/>
          </p:nvSpPr>
          <p:spPr bwMode="auto">
            <a:xfrm>
              <a:off x="4078053" y="2800938"/>
              <a:ext cx="1176571" cy="261610"/>
            </a:xfrm>
            <a:prstGeom prst="rect">
              <a:avLst/>
            </a:prstGeom>
            <a:solidFill>
              <a:srgbClr val="F39100"/>
            </a:solidFill>
            <a:ln w="9525" cap="flat" cmpd="sng" algn="ctr">
              <a:solidFill>
                <a:srgbClr val="F39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Blinatumomab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70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kumimoji="0" lang="de-DE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Zyklen (je 28 d)*</a:t>
              </a:r>
              <a:endPara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TextBox 4">
              <a:extLst>
                <a:ext uri="{FF2B5EF4-FFF2-40B4-BE49-F238E27FC236}">
                  <a16:creationId xmlns:a16="http://schemas.microsoft.com/office/drawing/2014/main" id="{6BCB1EB4-3FD7-4AF2-8529-BF67A545DDC4}"/>
                </a:ext>
              </a:extLst>
            </p:cNvPr>
            <p:cNvSpPr txBox="1"/>
            <p:nvPr/>
          </p:nvSpPr>
          <p:spPr>
            <a:xfrm>
              <a:off x="5707771" y="1781969"/>
              <a:ext cx="37510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CR/CRi </a:t>
              </a:r>
            </a:p>
          </p:txBody>
        </p:sp>
        <p:sp>
          <p:nvSpPr>
            <p:cNvPr id="34" name="Rectangle 86">
              <a:extLst>
                <a:ext uri="{FF2B5EF4-FFF2-40B4-BE49-F238E27FC236}">
                  <a16:creationId xmlns:a16="http://schemas.microsoft.com/office/drawing/2014/main" id="{99DE74C0-5782-40A8-8F16-74242DFEE1C0}"/>
                </a:ext>
              </a:extLst>
            </p:cNvPr>
            <p:cNvSpPr/>
            <p:nvPr/>
          </p:nvSpPr>
          <p:spPr bwMode="auto">
            <a:xfrm>
              <a:off x="5812119" y="2352729"/>
              <a:ext cx="1107957" cy="19149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91440" rIns="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Kein BLINATUMOMAB</a:t>
              </a:r>
            </a:p>
          </p:txBody>
        </p:sp>
        <p:sp>
          <p:nvSpPr>
            <p:cNvPr id="44" name="TextBox 55">
              <a:extLst>
                <a:ext uri="{FF2B5EF4-FFF2-40B4-BE49-F238E27FC236}">
                  <a16:creationId xmlns:a16="http://schemas.microsoft.com/office/drawing/2014/main" id="{FBE12859-1CDD-4202-BA44-2E33B7294192}"/>
                </a:ext>
              </a:extLst>
            </p:cNvPr>
            <p:cNvSpPr txBox="1"/>
            <p:nvPr/>
          </p:nvSpPr>
          <p:spPr>
            <a:xfrm>
              <a:off x="5307828" y="2233780"/>
              <a:ext cx="87844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MRD-negativ</a:t>
              </a:r>
              <a:r>
                <a:rPr kumimoji="0" lang="en-US" sz="1000" b="1" i="0" u="none" strike="noStrike" kern="1200" cap="none" spc="0" normalizeH="0" baseline="30000" noProof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# </a:t>
              </a:r>
            </a:p>
          </p:txBody>
        </p:sp>
        <p:cxnSp>
          <p:nvCxnSpPr>
            <p:cNvPr id="45" name="Straight Arrow Connector 56">
              <a:extLst>
                <a:ext uri="{FF2B5EF4-FFF2-40B4-BE49-F238E27FC236}">
                  <a16:creationId xmlns:a16="http://schemas.microsoft.com/office/drawing/2014/main" id="{C859ACDC-0B45-459B-A7A1-FC1CD0C3197D}"/>
                </a:ext>
              </a:extLst>
            </p:cNvPr>
            <p:cNvCxnSpPr>
              <a:cxnSpLocks/>
            </p:cNvCxnSpPr>
            <p:nvPr/>
          </p:nvCxnSpPr>
          <p:spPr>
            <a:xfrm>
              <a:off x="4248627" y="2228708"/>
              <a:ext cx="0" cy="600548"/>
            </a:xfrm>
            <a:prstGeom prst="straightConnector1">
              <a:avLst/>
            </a:prstGeom>
            <a:ln w="635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57">
              <a:extLst>
                <a:ext uri="{FF2B5EF4-FFF2-40B4-BE49-F238E27FC236}">
                  <a16:creationId xmlns:a16="http://schemas.microsoft.com/office/drawing/2014/main" id="{9FC8638D-A33D-4E41-B59E-279D19840593}"/>
                </a:ext>
              </a:extLst>
            </p:cNvPr>
            <p:cNvSpPr txBox="1"/>
            <p:nvPr/>
          </p:nvSpPr>
          <p:spPr>
            <a:xfrm>
              <a:off x="3910436" y="2423355"/>
              <a:ext cx="38970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MRD</a:t>
              </a:r>
              <a:r>
                <a:rPr kumimoji="0" lang="en-US" sz="1000" b="0" i="0" u="none" strike="noStrike" kern="1200" cap="none" spc="0" normalizeH="0" baseline="30000" noProof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62" name="Rectangle 96">
              <a:extLst>
                <a:ext uri="{FF2B5EF4-FFF2-40B4-BE49-F238E27FC236}">
                  <a16:creationId xmlns:a16="http://schemas.microsoft.com/office/drawing/2014/main" id="{32429203-55FB-48DB-8125-ACF350F8B432}"/>
                </a:ext>
              </a:extLst>
            </p:cNvPr>
            <p:cNvSpPr/>
            <p:nvPr/>
          </p:nvSpPr>
          <p:spPr bwMode="auto">
            <a:xfrm>
              <a:off x="4076756" y="4419280"/>
              <a:ext cx="3118429" cy="269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Erhaltungstherapie</a:t>
              </a:r>
              <a:br>
                <a:rPr lang="en-US" sz="8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über 2 ½ Jahre (berechnet ab Beginn der Intensivierung): POMP</a:t>
              </a:r>
              <a:endParaRPr lang="en-US" sz="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9" name="TextBox 4">
              <a:extLst>
                <a:ext uri="{FF2B5EF4-FFF2-40B4-BE49-F238E27FC236}">
                  <a16:creationId xmlns:a16="http://schemas.microsoft.com/office/drawing/2014/main" id="{B80177D7-2EC2-406B-8E49-45AA0DE6A533}"/>
                </a:ext>
              </a:extLst>
            </p:cNvPr>
            <p:cNvSpPr txBox="1"/>
            <p:nvPr/>
          </p:nvSpPr>
          <p:spPr>
            <a:xfrm>
              <a:off x="7195185" y="1409937"/>
              <a:ext cx="469680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Keine CR </a:t>
              </a:r>
            </a:p>
          </p:txBody>
        </p:sp>
        <p:sp>
          <p:nvSpPr>
            <p:cNvPr id="47" name="Rectangle 66">
              <a:extLst>
                <a:ext uri="{FF2B5EF4-FFF2-40B4-BE49-F238E27FC236}">
                  <a16:creationId xmlns:a16="http://schemas.microsoft.com/office/drawing/2014/main" id="{44814741-D907-4BAA-9D90-AAC74797EF25}"/>
                </a:ext>
              </a:extLst>
            </p:cNvPr>
            <p:cNvSpPr/>
            <p:nvPr/>
          </p:nvSpPr>
          <p:spPr bwMode="auto">
            <a:xfrm>
              <a:off x="4078053" y="3215647"/>
              <a:ext cx="1176571" cy="3985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Konsolidations-Chemotherapie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 Zyklen</a:t>
              </a: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1A3A4DA9-3230-43EE-B438-666B02302E9B}"/>
                </a:ext>
              </a:extLst>
            </p:cNvPr>
            <p:cNvSpPr/>
            <p:nvPr/>
          </p:nvSpPr>
          <p:spPr bwMode="auto">
            <a:xfrm>
              <a:off x="6011515" y="2800938"/>
              <a:ext cx="1176571" cy="138428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Konsolidations-Chemotherapie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4 Zyklen</a:t>
              </a:r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C3408093-EF4F-43A7-9D52-774B87803859}"/>
                </a:ext>
              </a:extLst>
            </p:cNvPr>
            <p:cNvSpPr/>
            <p:nvPr/>
          </p:nvSpPr>
          <p:spPr bwMode="auto">
            <a:xfrm>
              <a:off x="4078053" y="3717889"/>
              <a:ext cx="1176571" cy="169030"/>
            </a:xfrm>
            <a:prstGeom prst="rect">
              <a:avLst/>
            </a:prstGeom>
            <a:solidFill>
              <a:srgbClr val="F39100"/>
            </a:solidFill>
            <a:ln w="9525" cap="flat" cmpd="sng" algn="ctr">
              <a:solidFill>
                <a:srgbClr val="F39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Blinatumomab</a:t>
              </a:r>
              <a:r>
                <a:rPr kumimoji="0" lang="de-DE" sz="9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lang="de-DE" sz="700">
                  <a:solidFill>
                    <a:srgbClr val="000000"/>
                  </a:solidFill>
                  <a:latin typeface="Arial" charset="0"/>
                </a:rPr>
                <a:t>1</a:t>
              </a:r>
              <a:r>
                <a:rPr kumimoji="0" lang="de-DE" sz="70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de-DE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Zyklus*</a:t>
              </a: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70DCDCDB-BFE1-42FF-AC51-032E8E512AB2}"/>
                </a:ext>
              </a:extLst>
            </p:cNvPr>
            <p:cNvSpPr/>
            <p:nvPr/>
          </p:nvSpPr>
          <p:spPr bwMode="auto">
            <a:xfrm>
              <a:off x="4078053" y="3871224"/>
              <a:ext cx="1176571" cy="1530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Konsol.-CT </a:t>
              </a: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 Zyklus </a:t>
              </a:r>
              <a:endParaRPr lang="en-US" sz="8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486139F7-38C1-45B3-80FD-26D88CC566AE}"/>
                </a:ext>
              </a:extLst>
            </p:cNvPr>
            <p:cNvSpPr/>
            <p:nvPr/>
          </p:nvSpPr>
          <p:spPr bwMode="auto">
            <a:xfrm>
              <a:off x="4078053" y="4016197"/>
              <a:ext cx="1176571" cy="169030"/>
            </a:xfrm>
            <a:prstGeom prst="rect">
              <a:avLst/>
            </a:prstGeom>
            <a:solidFill>
              <a:srgbClr val="F39100"/>
            </a:solidFill>
            <a:ln w="9525" cap="flat" cmpd="sng" algn="ctr">
              <a:solidFill>
                <a:srgbClr val="F39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Blinatumomab</a:t>
              </a:r>
              <a:r>
                <a:rPr kumimoji="0" lang="de-DE" sz="9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lang="de-DE" sz="700">
                  <a:solidFill>
                    <a:srgbClr val="000000"/>
                  </a:solidFill>
                  <a:latin typeface="Arial" charset="0"/>
                </a:rPr>
                <a:t>1</a:t>
              </a:r>
              <a:r>
                <a:rPr kumimoji="0" lang="de-DE" sz="70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de-DE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Zyklus*</a:t>
              </a: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9" name="Gerade Verbindung mit Pfeil 8">
              <a:extLst>
                <a:ext uri="{FF2B5EF4-FFF2-40B4-BE49-F238E27FC236}">
                  <a16:creationId xmlns:a16="http://schemas.microsoft.com/office/drawing/2014/main" id="{7D392943-9D95-4155-82B8-35BA0195DCF7}"/>
                </a:ext>
              </a:extLst>
            </p:cNvPr>
            <p:cNvCxnSpPr>
              <a:cxnSpLocks/>
              <a:stCxn id="19" idx="2"/>
              <a:endCxn id="21" idx="0"/>
            </p:cNvCxnSpPr>
            <p:nvPr/>
          </p:nvCxnSpPr>
          <p:spPr bwMode="auto">
            <a:xfrm>
              <a:off x="5633432" y="1730800"/>
              <a:ext cx="0" cy="22094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Verbinder: gewinkelt 12">
              <a:extLst>
                <a:ext uri="{FF2B5EF4-FFF2-40B4-BE49-F238E27FC236}">
                  <a16:creationId xmlns:a16="http://schemas.microsoft.com/office/drawing/2014/main" id="{39710467-6F8C-43AB-8259-B7A67E12FFB2}"/>
                </a:ext>
              </a:extLst>
            </p:cNvPr>
            <p:cNvCxnSpPr>
              <a:cxnSpLocks/>
              <a:stCxn id="21" idx="2"/>
              <a:endCxn id="24" idx="0"/>
            </p:cNvCxnSpPr>
            <p:nvPr/>
          </p:nvCxnSpPr>
          <p:spPr bwMode="auto">
            <a:xfrm rot="5400000">
              <a:off x="4864360" y="2031867"/>
              <a:ext cx="571050" cy="967092"/>
            </a:xfrm>
            <a:prstGeom prst="bentConnector3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6" name="Rectangle 85">
              <a:extLst>
                <a:ext uri="{FF2B5EF4-FFF2-40B4-BE49-F238E27FC236}">
                  <a16:creationId xmlns:a16="http://schemas.microsoft.com/office/drawing/2014/main" id="{AC8B25C8-3261-4BBD-A6BC-94194125DF75}"/>
                </a:ext>
              </a:extLst>
            </p:cNvPr>
            <p:cNvSpPr/>
            <p:nvPr/>
          </p:nvSpPr>
          <p:spPr bwMode="auto">
            <a:xfrm>
              <a:off x="7312037" y="1732205"/>
              <a:ext cx="613724" cy="27814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Studien-ende</a:t>
              </a:r>
            </a:p>
          </p:txBody>
        </p:sp>
        <p:cxnSp>
          <p:nvCxnSpPr>
            <p:cNvPr id="72" name="Verbinder: gewinkelt 71">
              <a:extLst>
                <a:ext uri="{FF2B5EF4-FFF2-40B4-BE49-F238E27FC236}">
                  <a16:creationId xmlns:a16="http://schemas.microsoft.com/office/drawing/2014/main" id="{FE16A1C9-16A9-4874-A1DC-13E080AFE0F8}"/>
                </a:ext>
              </a:extLst>
            </p:cNvPr>
            <p:cNvCxnSpPr>
              <a:cxnSpLocks/>
              <a:stCxn id="19" idx="3"/>
              <a:endCxn id="76" idx="0"/>
            </p:cNvCxnSpPr>
            <p:nvPr/>
          </p:nvCxnSpPr>
          <p:spPr bwMode="auto">
            <a:xfrm>
              <a:off x="7190104" y="1539291"/>
              <a:ext cx="428795" cy="192914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69CA4C0A-1AD1-402A-A9E4-8664E44FAF1D}"/>
                </a:ext>
              </a:extLst>
            </p:cNvPr>
            <p:cNvSpPr/>
            <p:nvPr/>
          </p:nvSpPr>
          <p:spPr bwMode="auto">
            <a:xfrm>
              <a:off x="5323751" y="2676797"/>
              <a:ext cx="620683" cy="24622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 = 224</a:t>
              </a:r>
            </a:p>
          </p:txBody>
        </p:sp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AA6505A4-3DE4-48ED-BBCD-820D4474B1A9}"/>
                </a:ext>
              </a:extLst>
            </p:cNvPr>
            <p:cNvCxnSpPr>
              <a:cxnSpLocks/>
              <a:stCxn id="24" idx="2"/>
              <a:endCxn id="47" idx="0"/>
            </p:cNvCxnSpPr>
            <p:nvPr/>
          </p:nvCxnSpPr>
          <p:spPr bwMode="auto">
            <a:xfrm>
              <a:off x="4666339" y="3062548"/>
              <a:ext cx="0" cy="15309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09E18AA5-ECA1-465E-9AE0-242780D0E191}"/>
                </a:ext>
              </a:extLst>
            </p:cNvPr>
            <p:cNvCxnSpPr>
              <a:cxnSpLocks/>
              <a:stCxn id="47" idx="2"/>
              <a:endCxn id="49" idx="0"/>
            </p:cNvCxnSpPr>
            <p:nvPr/>
          </p:nvCxnSpPr>
          <p:spPr bwMode="auto">
            <a:xfrm>
              <a:off x="4666339" y="3614182"/>
              <a:ext cx="0" cy="10370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8" name="Gerader Verbinder 67">
              <a:extLst>
                <a:ext uri="{FF2B5EF4-FFF2-40B4-BE49-F238E27FC236}">
                  <a16:creationId xmlns:a16="http://schemas.microsoft.com/office/drawing/2014/main" id="{81A66064-A514-4E8E-9EB5-B7ED51AE081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66338" y="3119420"/>
              <a:ext cx="71999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Verbinder: gewinkelt 70">
              <a:extLst>
                <a:ext uri="{FF2B5EF4-FFF2-40B4-BE49-F238E27FC236}">
                  <a16:creationId xmlns:a16="http://schemas.microsoft.com/office/drawing/2014/main" id="{3C580E67-40FA-4A92-84FC-1EFA871DAA07}"/>
                </a:ext>
              </a:extLst>
            </p:cNvPr>
            <p:cNvCxnSpPr>
              <a:cxnSpLocks/>
              <a:endCxn id="22" idx="0"/>
            </p:cNvCxnSpPr>
            <p:nvPr/>
          </p:nvCxnSpPr>
          <p:spPr bwMode="auto">
            <a:xfrm rot="16200000" flipH="1">
              <a:off x="5285641" y="3212484"/>
              <a:ext cx="358054" cy="156684"/>
            </a:xfrm>
            <a:prstGeom prst="bentConnector4">
              <a:avLst>
                <a:gd name="adj1" fmla="val 36216"/>
                <a:gd name="adj2" fmla="val -2129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7" name="Verbinder: gewinkelt 76">
              <a:extLst>
                <a:ext uri="{FF2B5EF4-FFF2-40B4-BE49-F238E27FC236}">
                  <a16:creationId xmlns:a16="http://schemas.microsoft.com/office/drawing/2014/main" id="{FE9E56D9-96C5-4DEA-9349-4EA921DAD7B3}"/>
                </a:ext>
              </a:extLst>
            </p:cNvPr>
            <p:cNvCxnSpPr>
              <a:stCxn id="21" idx="2"/>
              <a:endCxn id="48" idx="0"/>
            </p:cNvCxnSpPr>
            <p:nvPr/>
          </p:nvCxnSpPr>
          <p:spPr bwMode="auto">
            <a:xfrm rot="16200000" flipH="1">
              <a:off x="5831091" y="2032228"/>
              <a:ext cx="571050" cy="966370"/>
            </a:xfrm>
            <a:prstGeom prst="bentConnector3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5F335236-4F73-4569-82F9-ABD9970B65BC}"/>
                </a:ext>
              </a:extLst>
            </p:cNvPr>
            <p:cNvSpPr/>
            <p:nvPr/>
          </p:nvSpPr>
          <p:spPr bwMode="auto">
            <a:xfrm>
              <a:off x="5453081" y="2345698"/>
              <a:ext cx="371855" cy="3895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1:1</a:t>
              </a:r>
              <a:endParaRPr kumimoji="0" lang="de-DE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" name="Rectangle 86">
              <a:extLst>
                <a:ext uri="{FF2B5EF4-FFF2-40B4-BE49-F238E27FC236}">
                  <a16:creationId xmlns:a16="http://schemas.microsoft.com/office/drawing/2014/main" id="{20507226-E981-406E-B5D9-0CF64AA53C88}"/>
                </a:ext>
              </a:extLst>
            </p:cNvPr>
            <p:cNvSpPr/>
            <p:nvPr/>
          </p:nvSpPr>
          <p:spPr bwMode="auto">
            <a:xfrm>
              <a:off x="4595725" y="2352729"/>
              <a:ext cx="907032" cy="19149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91440" rIns="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BLINATUMOMAB</a:t>
              </a:r>
            </a:p>
          </p:txBody>
        </p:sp>
        <p:cxnSp>
          <p:nvCxnSpPr>
            <p:cNvPr id="80" name="Verbinder: gewinkelt 79">
              <a:extLst>
                <a:ext uri="{FF2B5EF4-FFF2-40B4-BE49-F238E27FC236}">
                  <a16:creationId xmlns:a16="http://schemas.microsoft.com/office/drawing/2014/main" id="{603F80B1-79D5-4736-9E6D-A177B6926DE0}"/>
                </a:ext>
              </a:extLst>
            </p:cNvPr>
            <p:cNvCxnSpPr>
              <a:cxnSpLocks/>
              <a:stCxn id="52" idx="2"/>
              <a:endCxn id="62" idx="0"/>
            </p:cNvCxnSpPr>
            <p:nvPr/>
          </p:nvCxnSpPr>
          <p:spPr bwMode="auto">
            <a:xfrm rot="16200000" flipH="1">
              <a:off x="5034129" y="3817437"/>
              <a:ext cx="234053" cy="96963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3" name="Verbinder: gewinkelt 82">
              <a:extLst>
                <a:ext uri="{FF2B5EF4-FFF2-40B4-BE49-F238E27FC236}">
                  <a16:creationId xmlns:a16="http://schemas.microsoft.com/office/drawing/2014/main" id="{47CCA805-60CA-43CA-ACE0-49836FB03AC6}"/>
                </a:ext>
              </a:extLst>
            </p:cNvPr>
            <p:cNvCxnSpPr>
              <a:cxnSpLocks/>
              <a:stCxn id="48" idx="2"/>
              <a:endCxn id="62" idx="0"/>
            </p:cNvCxnSpPr>
            <p:nvPr/>
          </p:nvCxnSpPr>
          <p:spPr bwMode="auto">
            <a:xfrm rot="5400000">
              <a:off x="6000860" y="3820338"/>
              <a:ext cx="234053" cy="96383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9" name="Gerade Verbindung mit Pfeil 88">
              <a:extLst>
                <a:ext uri="{FF2B5EF4-FFF2-40B4-BE49-F238E27FC236}">
                  <a16:creationId xmlns:a16="http://schemas.microsoft.com/office/drawing/2014/main" id="{8B5565A0-C828-4DF1-942C-4864E6B97E2F}"/>
                </a:ext>
              </a:extLst>
            </p:cNvPr>
            <p:cNvCxnSpPr>
              <a:cxnSpLocks/>
              <a:endCxn id="22" idx="2"/>
            </p:cNvCxnSpPr>
            <p:nvPr/>
          </p:nvCxnSpPr>
          <p:spPr bwMode="auto">
            <a:xfrm flipH="1">
              <a:off x="5740419" y="3469853"/>
              <a:ext cx="234191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4" name="Rectangle 1">
            <a:extLst>
              <a:ext uri="{FF2B5EF4-FFF2-40B4-BE49-F238E27FC236}">
                <a16:creationId xmlns:a16="http://schemas.microsoft.com/office/drawing/2014/main" id="{741CC3D6-30DC-4963-A942-2AEE7106C17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04125" y="2590653"/>
            <a:ext cx="2201073" cy="193515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/>
              </a:rPr>
              <a:t>In beiden Studienarmen erhielten die Patienten die gleiche Anzahl von Zyklen und Dosen der Chemotherapie</a:t>
            </a:r>
            <a:endParaRPr lang="de-DE" altLang="de-DE" sz="900">
              <a:solidFill>
                <a:srgbClr val="000000"/>
              </a:solidFill>
              <a:latin typeface="Arial"/>
            </a:endParaRPr>
          </a:p>
          <a:p>
            <a:pPr marL="171450" indent="-17145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900">
                <a:solidFill>
                  <a:srgbClr val="000000"/>
                </a:solidFill>
                <a:latin typeface="Arial"/>
              </a:rPr>
              <a:t>alloHSZT gemäß dem Ermessen des behandelnden Arztes möglich; empfohlener Zeitpunkt: im Blinatumomab-Arm nach den ersten beiden Blinatumomab-Zyklen, im Kontroll-Arm zu einem beliebigen Zeitpunkt nach Intensivierung der Chemotherapie</a:t>
            </a:r>
          </a:p>
          <a:p>
            <a:pPr marL="357188" lvl="1" indent="-179388" eaLnBrk="0" fontAlgn="base" hangingPunct="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de-DE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alloHSZT-Durchführung:</a:t>
            </a:r>
            <a:br>
              <a:rPr kumimoji="0" lang="de-DE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je 22 Patienten (20 %) pro Arm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1386462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4_2016 AMGEN ONCOLOGY" val="tP8Z9gUI"/>
  <p:tag name="ARTICULATE_SLIDE_COUNT" val="6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1_2016 Amgen Corporate Template_16x9_INTERNAL">
  <a:themeElements>
    <a:clrScheme name="Amgen Standard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0063C3"/>
      </a:hlink>
      <a:folHlink>
        <a:srgbClr val="00BCE4"/>
      </a:folHlink>
    </a:clrScheme>
    <a:fontScheme name="Amgen Corporate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rnd">
          <a:solidFill>
            <a:schemeClr val="tx1"/>
          </a:solidFill>
          <a:tailEnd type="stealth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mgenMerged" id="{3C33D98D-F191-47DF-AE88-E5F60A310B5F}" vid="{3634DB5A-F9D2-4AD2-89E0-08CC178FB05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2016 Amgen Oncology">
  <a:themeElements>
    <a:clrScheme name="Amgen Standard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0063C3"/>
      </a:hlink>
      <a:folHlink>
        <a:srgbClr val="00BCE4"/>
      </a:folHlink>
    </a:clrScheme>
    <a:fontScheme name="Amgen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mgen Powerpoint Template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63C3"/>
        </a:accent1>
        <a:accent2>
          <a:srgbClr val="FCC30C"/>
        </a:accent2>
        <a:accent3>
          <a:srgbClr val="FFFFFF"/>
        </a:accent3>
        <a:accent4>
          <a:srgbClr val="000000"/>
        </a:accent4>
        <a:accent5>
          <a:srgbClr val="AAB7DE"/>
        </a:accent5>
        <a:accent6>
          <a:srgbClr val="E4B00A"/>
        </a:accent6>
        <a:hlink>
          <a:srgbClr val="42865C"/>
        </a:hlink>
        <a:folHlink>
          <a:srgbClr val="C036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gen Powerpoint Template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7CC2"/>
        </a:accent1>
        <a:accent2>
          <a:srgbClr val="FCC30C"/>
        </a:accent2>
        <a:accent3>
          <a:srgbClr val="FFFFFF"/>
        </a:accent3>
        <a:accent4>
          <a:srgbClr val="000000"/>
        </a:accent4>
        <a:accent5>
          <a:srgbClr val="AABFDD"/>
        </a:accent5>
        <a:accent6>
          <a:srgbClr val="E4B00A"/>
        </a:accent6>
        <a:hlink>
          <a:srgbClr val="42865C"/>
        </a:hlink>
        <a:folHlink>
          <a:srgbClr val="C036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Neulasta Theme1.2">
  <a:themeElements>
    <a:clrScheme name="Neulasta 2">
      <a:dk1>
        <a:srgbClr val="161F46"/>
      </a:dk1>
      <a:lt1>
        <a:srgbClr val="FFFFFF"/>
      </a:lt1>
      <a:dk2>
        <a:srgbClr val="FFFFFF"/>
      </a:dk2>
      <a:lt2>
        <a:srgbClr val="3A52BB"/>
      </a:lt2>
      <a:accent1>
        <a:srgbClr val="3A52BB"/>
      </a:accent1>
      <a:accent2>
        <a:srgbClr val="43C7AA"/>
      </a:accent2>
      <a:accent3>
        <a:srgbClr val="FFFFFF"/>
      </a:accent3>
      <a:accent4>
        <a:srgbClr val="161F46"/>
      </a:accent4>
      <a:accent5>
        <a:srgbClr val="257D6A"/>
      </a:accent5>
      <a:accent6>
        <a:srgbClr val="A9E5D8"/>
      </a:accent6>
      <a:hlink>
        <a:srgbClr val="3A52BB"/>
      </a:hlink>
      <a:folHlink>
        <a:srgbClr val="43C7AA"/>
      </a:folHlink>
    </a:clrScheme>
    <a:fontScheme name="Metaanalysis_Neulas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taanalysis_Neulasta 1">
        <a:dk1>
          <a:srgbClr val="000000"/>
        </a:dk1>
        <a:lt1>
          <a:srgbClr val="EAEAEA"/>
        </a:lt1>
        <a:dk2>
          <a:srgbClr val="FFFFFF"/>
        </a:dk2>
        <a:lt2>
          <a:srgbClr val="5F5F5F"/>
        </a:lt2>
        <a:accent1>
          <a:srgbClr val="296DC0"/>
        </a:accent1>
        <a:accent2>
          <a:srgbClr val="66CCCC"/>
        </a:accent2>
        <a:accent3>
          <a:srgbClr val="F3F3F3"/>
        </a:accent3>
        <a:accent4>
          <a:srgbClr val="000000"/>
        </a:accent4>
        <a:accent5>
          <a:srgbClr val="ACBADC"/>
        </a:accent5>
        <a:accent6>
          <a:srgbClr val="5CB9B9"/>
        </a:accent6>
        <a:hlink>
          <a:srgbClr val="808080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aanalysis_Neulasta 2">
        <a:dk1>
          <a:srgbClr val="000000"/>
        </a:dk1>
        <a:lt1>
          <a:srgbClr val="FFFFFF"/>
        </a:lt1>
        <a:dk2>
          <a:srgbClr val="FFFFFF"/>
        </a:dk2>
        <a:lt2>
          <a:srgbClr val="5F5F5F"/>
        </a:lt2>
        <a:accent1>
          <a:srgbClr val="296DC0"/>
        </a:accent1>
        <a:accent2>
          <a:srgbClr val="66CCCC"/>
        </a:accent2>
        <a:accent3>
          <a:srgbClr val="FFFFFF"/>
        </a:accent3>
        <a:accent4>
          <a:srgbClr val="000000"/>
        </a:accent4>
        <a:accent5>
          <a:srgbClr val="ACBADC"/>
        </a:accent5>
        <a:accent6>
          <a:srgbClr val="5CB9B9"/>
        </a:accent6>
        <a:hlink>
          <a:srgbClr val="808080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aanalysis_Neulasta 3">
        <a:dk1>
          <a:srgbClr val="000000"/>
        </a:dk1>
        <a:lt1>
          <a:srgbClr val="FFFFFF"/>
        </a:lt1>
        <a:dk2>
          <a:srgbClr val="FFFFFF"/>
        </a:dk2>
        <a:lt2>
          <a:srgbClr val="0000CC"/>
        </a:lt2>
        <a:accent1>
          <a:srgbClr val="296DC0"/>
        </a:accent1>
        <a:accent2>
          <a:srgbClr val="29BD96"/>
        </a:accent2>
        <a:accent3>
          <a:srgbClr val="FFFFFF"/>
        </a:accent3>
        <a:accent4>
          <a:srgbClr val="000000"/>
        </a:accent4>
        <a:accent5>
          <a:srgbClr val="ACBADC"/>
        </a:accent5>
        <a:accent6>
          <a:srgbClr val="24AB87"/>
        </a:accent6>
        <a:hlink>
          <a:srgbClr val="969696"/>
        </a:hlink>
        <a:folHlink>
          <a:srgbClr val="99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82ad3a63-90ad-4a46-a3cb-757f4658e205" origin="userSelected">
  <element uid="7349a702-6462-4442-88eb-c64cd513835c" value=""/>
  <element uid="9036a7a1-5a4f-48d3-b24b-dfdab053dac9" value=""/>
  <element uid="03e9b10b-a1f9-4a88-9630-476473f62285" value=""/>
</sisl>
</file>

<file path=customXml/itemProps1.xml><?xml version="1.0" encoding="utf-8"?>
<ds:datastoreItem xmlns:ds="http://schemas.openxmlformats.org/officeDocument/2006/customXml" ds:itemID="{6A27BA49-85F8-4D4B-98FC-35A305C83276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6073</Words>
  <Application>Microsoft Office PowerPoint</Application>
  <PresentationFormat>On-screen Show (16:9)</PresentationFormat>
  <Paragraphs>933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Courier New</vt:lpstr>
      <vt:lpstr>Symbol</vt:lpstr>
      <vt:lpstr>Times New Roman</vt:lpstr>
      <vt:lpstr>Wingdings</vt:lpstr>
      <vt:lpstr>11_2016 Amgen Corporate Template_16x9_INTERNAL</vt:lpstr>
      <vt:lpstr>Custom Design</vt:lpstr>
      <vt:lpstr>4_2016 Amgen Oncology</vt:lpstr>
      <vt:lpstr>1_Custom Design</vt:lpstr>
      <vt:lpstr>Neulasta Theme1.2</vt:lpstr>
      <vt:lpstr>EHA 2023  HIGHLIGHTS</vt:lpstr>
      <vt:lpstr>PowerPoint Presentation</vt:lpstr>
      <vt:lpstr> </vt:lpstr>
      <vt:lpstr>Blinatumomab: Real-World Daten  bei MRD+ oder rez./refr. Ph- B-ALL (Studie 20150136)</vt:lpstr>
      <vt:lpstr>Blinatumomab: Real-World Daten bei MRD+ oder rez./refr. Ph- B-ALL (Studie 20150136)</vt:lpstr>
      <vt:lpstr>Blinatumomab: Real-World Daten bei MRD+ B-ALL (Studie 20150136)</vt:lpstr>
      <vt:lpstr>Blinatumomab: Real-World Daten bei rez./refr. Ph- B-ALL (Studie 20150136)</vt:lpstr>
      <vt:lpstr>Blinatumomab: Real-World Daten bei MRD+ oder rez./refr. Ph- B-ALL (Studie 20150136)</vt:lpstr>
      <vt:lpstr>Phase III-Studie ECOG-ACRIN E1910  Konsolidierung mit Blinatumomab bei neu diagnostizierter Ph- B-ALL in MRD-negativer Remission</vt:lpstr>
      <vt:lpstr>Phase III-Studie ECOG-ACRIN E1910  Konsolidierung mit Blinatumomab bei neu diagnostizierter Ph- B-ALL in MRD-negativer Remission</vt:lpstr>
      <vt:lpstr>Blinatumomab + Inotuzumab (ohne Chemo) bei älteren Patienten mit neu diagnostizierter Ph- B-ALL (ALLIANCE A041703)</vt:lpstr>
      <vt:lpstr>Blinatumomab + Inotuzumab (ohne Chemo) bei älteren Patienten mit neu diagnostizierter Ph- B-ALL (ALLIANCE A041703)</vt:lpstr>
      <vt:lpstr>Blinatumomab + Inotuzumab (ohne Chemo) bei älteren Patienten mit neu diagnostizierter Ph- B-ALL (ALLIANCE A041703)</vt:lpstr>
      <vt:lpstr>Ponatinib + Blinatumomab ohne Chemo (Phase-II-Studie)  Bei Patienten mit neu diagnostizierter Ph+ ALL</vt:lpstr>
      <vt:lpstr>Ponatinib + Blinatumomab ohne Chemo (Phase-II-Studie)  Bei Patienten mit neu diagnostizierter Ph+ ALL</vt:lpstr>
      <vt:lpstr>Ponatinib + Blinatumomab ohne Chemo (Phase-II-Studie)  Bei Patienten mit neu diagnostizierter Ph+ ALL</vt:lpstr>
      <vt:lpstr>Ponatinib + Blinatumomab ohne Chemo (Phase-II-Studie)  Bei Patienten mit neu diagnostizierter Ph+ ALL</vt:lpstr>
      <vt:lpstr>Mini-HYPER-CVD + Inotuzumb ± Blinatumomab Bei Patienten mit rez./refr. Ph- B-ALL (Phase-II-Studie des MDACC)</vt:lpstr>
      <vt:lpstr>Mini-HYPER-CVD + Inotuzumb ± Blinatumomab Bei Patienten mit rez./refr. Ph- B-ALL (Phase-II-Studie des MDACC)</vt:lpstr>
      <vt:lpstr>Mini-HYPER-CVD + Inotuzumb ± Blinatumomab Bei Patienten mit rez./refr. Ph- B-ALL (Phase-II-Studie des MDACC)</vt:lpstr>
      <vt:lpstr>Mini-HYPER-CVD + Inotuzumb ± Blinatumomab Bei Patienten mit rez./refr. Ph- B-ALL (Phase-II-Studie des MDACC)</vt:lpstr>
      <vt:lpstr>Mini-HYPER-CVD + Inotuzumb ± Blinatumomab Bei Patienten mit rez./refr. Ph- B-ALL (Phase-II-Studie des MDACC)</vt:lpstr>
      <vt:lpstr>Hyper-CVAD + Blinatumomab (± Inotuzumab) Bei Patienten (14–59 Jahre) mit neu diagnostizierter Ph- B-ALL (Ph-II-Studie des MDACC)</vt:lpstr>
      <vt:lpstr>Hyper-CVAD + Blinatumomab (± Inotuzumab) Bei Patienten (14–59 Jahre) mit neu diagnostizierter Ph- B-ALL (Ph-II-Studie des MDACC)</vt:lpstr>
      <vt:lpstr>Hyper-CVAD + Blinatumomab (± Inotuzumab) Bei Patienten (14–59 Jahre) mit neu diagnostizierter Ph- B-ALL (Ph-II-Studie des MDACC)</vt:lpstr>
      <vt:lpstr>Hyper-CVAD + Blinatumomab (± Inotuzumab) Bei Patienten (14–59 Jahre) mit neu diagnostizierter Ph- B-ALL (Ph-II-Studie des MDACC)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2023-05-30T15:08:06Z</dcterms:created>
  <dcterms:modified xsi:type="dcterms:W3CDTF">2023-06-14T08:50:15Z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31142f3-8099-46d1-8755-df3fda1ce27f_Enabled">
    <vt:lpwstr>true</vt:lpwstr>
  </property>
  <property fmtid="{D5CDD505-2E9C-101B-9397-08002B2CF9AE}" pid="3" name="MSIP_Label_f31142f3-8099-46d1-8755-df3fda1ce27f_SetDate">
    <vt:lpwstr>2023-05-30T15:08:17Z</vt:lpwstr>
  </property>
  <property fmtid="{D5CDD505-2E9C-101B-9397-08002B2CF9AE}" pid="4" name="MSIP_Label_f31142f3-8099-46d1-8755-df3fda1ce27f_Method">
    <vt:lpwstr>Privileged</vt:lpwstr>
  </property>
  <property fmtid="{D5CDD505-2E9C-101B-9397-08002B2CF9AE}" pid="5" name="MSIP_Label_f31142f3-8099-46d1-8755-df3fda1ce27f_Name">
    <vt:lpwstr>Public_</vt:lpwstr>
  </property>
  <property fmtid="{D5CDD505-2E9C-101B-9397-08002B2CF9AE}" pid="6" name="MSIP_Label_f31142f3-8099-46d1-8755-df3fda1ce27f_SiteId">
    <vt:lpwstr>4b4266a6-1368-41af-ad5a-59eb634f7ad8</vt:lpwstr>
  </property>
  <property fmtid="{D5CDD505-2E9C-101B-9397-08002B2CF9AE}" pid="7" name="MSIP_Label_f31142f3-8099-46d1-8755-df3fda1ce27f_ActionId">
    <vt:lpwstr>a5caafbf-2a16-4dd1-86ae-260113e14197</vt:lpwstr>
  </property>
  <property fmtid="{D5CDD505-2E9C-101B-9397-08002B2CF9AE}" pid="8" name="MSIP_Label_f31142f3-8099-46d1-8755-df3fda1ce27f_ContentBits">
    <vt:lpwstr>0</vt:lpwstr>
  </property>
</Properties>
</file>